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201" r:id="rId1"/>
  </p:sldMasterIdLst>
  <p:notesMasterIdLst>
    <p:notesMasterId r:id="rId51"/>
  </p:notesMasterIdLst>
  <p:sldIdLst>
    <p:sldId id="256" r:id="rId2"/>
    <p:sldId id="295" r:id="rId3"/>
    <p:sldId id="276" r:id="rId4"/>
    <p:sldId id="286" r:id="rId5"/>
    <p:sldId id="306" r:id="rId6"/>
    <p:sldId id="300" r:id="rId7"/>
    <p:sldId id="324" r:id="rId8"/>
    <p:sldId id="307" r:id="rId9"/>
    <p:sldId id="302" r:id="rId10"/>
    <p:sldId id="308" r:id="rId11"/>
    <p:sldId id="294" r:id="rId12"/>
    <p:sldId id="279" r:id="rId13"/>
    <p:sldId id="282" r:id="rId14"/>
    <p:sldId id="309" r:id="rId15"/>
    <p:sldId id="325" r:id="rId16"/>
    <p:sldId id="298" r:id="rId17"/>
    <p:sldId id="296" r:id="rId18"/>
    <p:sldId id="297" r:id="rId19"/>
    <p:sldId id="293" r:id="rId20"/>
    <p:sldId id="268" r:id="rId21"/>
    <p:sldId id="269" r:id="rId22"/>
    <p:sldId id="272" r:id="rId23"/>
    <p:sldId id="275" r:id="rId24"/>
    <p:sldId id="259" r:id="rId25"/>
    <p:sldId id="261" r:id="rId26"/>
    <p:sldId id="262" r:id="rId27"/>
    <p:sldId id="260" r:id="rId28"/>
    <p:sldId id="285" r:id="rId29"/>
    <p:sldId id="287" r:id="rId30"/>
    <p:sldId id="288" r:id="rId31"/>
    <p:sldId id="290" r:id="rId32"/>
    <p:sldId id="291" r:id="rId33"/>
    <p:sldId id="292" r:id="rId34"/>
    <p:sldId id="281" r:id="rId35"/>
    <p:sldId id="258" r:id="rId36"/>
    <p:sldId id="310" r:id="rId37"/>
    <p:sldId id="323" r:id="rId38"/>
    <p:sldId id="313" r:id="rId39"/>
    <p:sldId id="305" r:id="rId40"/>
    <p:sldId id="303" r:id="rId41"/>
    <p:sldId id="304" r:id="rId42"/>
    <p:sldId id="317" r:id="rId43"/>
    <p:sldId id="322" r:id="rId44"/>
    <p:sldId id="314" r:id="rId45"/>
    <p:sldId id="318" r:id="rId46"/>
    <p:sldId id="315" r:id="rId47"/>
    <p:sldId id="320" r:id="rId48"/>
    <p:sldId id="321" r:id="rId49"/>
    <p:sldId id="311" r:id="rId50"/>
  </p:sldIdLst>
  <p:sldSz cx="10075863" cy="7562850"/>
  <p:notesSz cx="7772400" cy="10058400"/>
  <p:defaultTextStyle>
    <a:defPPr>
      <a:defRPr lang="en-GB"/>
    </a:defPPr>
    <a:lvl1pPr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1pPr>
    <a:lvl2pPr marL="409403" indent="-199941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2pPr>
    <a:lvl3pPr marL="625212" indent="-195181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3pPr>
    <a:lvl4pPr marL="841022" indent="-209462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4pPr>
    <a:lvl5pPr marL="1056830" indent="-196767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5pPr>
    <a:lvl6pPr marL="2285039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6pPr>
    <a:lvl7pPr marL="2742045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7pPr>
    <a:lvl8pPr marL="3199055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8pPr>
    <a:lvl9pPr marL="3656060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1" autoAdjust="0"/>
    <p:restoredTop sz="94622" autoAdjust="0"/>
  </p:normalViewPr>
  <p:slideViewPr>
    <p:cSldViewPr>
      <p:cViewPr varScale="1">
        <p:scale>
          <a:sx n="132" d="100"/>
          <a:sy n="132" d="100"/>
        </p:scale>
        <p:origin x="296" y="16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93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7F5E73-4DE2-E44D-8DB5-01C0DF46D90A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8F25D3-6747-4840-9AB3-0CBD3962F2A3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Ecology</a:t>
          </a:r>
          <a:endParaRPr lang="en-US" sz="1600" dirty="0">
            <a:solidFill>
              <a:schemeClr val="tx1"/>
            </a:solidFill>
          </a:endParaRPr>
        </a:p>
      </dgm:t>
    </dgm:pt>
    <dgm:pt modelId="{7590029A-1158-D54C-800D-C0B8B6450A83}" type="parTrans" cxnId="{235013CE-3625-F546-BE89-A6A6FD0EB70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D3203F9-E7DF-B343-B84A-4421B4F5BE69}" type="sibTrans" cxnId="{235013CE-3625-F546-BE89-A6A6FD0EB70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7DC157D-D631-F249-8445-59640AB0293C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Earth Science</a:t>
          </a:r>
          <a:endParaRPr lang="en-US" sz="1600" dirty="0">
            <a:solidFill>
              <a:schemeClr val="tx1"/>
            </a:solidFill>
          </a:endParaRPr>
        </a:p>
      </dgm:t>
    </dgm:pt>
    <dgm:pt modelId="{415E798B-2A46-DF46-B006-BF7A3417B696}" type="parTrans" cxnId="{840FD2FF-4A00-7B48-92AE-B224EDC5064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7BDFFF2-6F2D-774E-AFBE-75D225CD608C}" type="sibTrans" cxnId="{840FD2FF-4A00-7B48-92AE-B224EDC5064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BEC1A94-4AB5-0D47-930C-270B2A930500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Sustainable Development</a:t>
          </a:r>
          <a:endParaRPr lang="en-US" sz="1600" dirty="0">
            <a:solidFill>
              <a:schemeClr val="tx1"/>
            </a:solidFill>
          </a:endParaRPr>
        </a:p>
      </dgm:t>
    </dgm:pt>
    <dgm:pt modelId="{A9D96B98-5DA5-7746-B2CD-CF828975283D}" type="parTrans" cxnId="{A9E07797-1897-B345-BD04-500B407CE32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6CEDB81-FDA0-C64A-A6CD-7A65D6386EBB}" type="sibTrans" cxnId="{A9E07797-1897-B345-BD04-500B407CE32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0ED7264-071A-B641-8B34-F575AC21501F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Ecology</a:t>
          </a:r>
          <a:endParaRPr lang="en-US" sz="1600" dirty="0">
            <a:solidFill>
              <a:schemeClr val="tx1"/>
            </a:solidFill>
          </a:endParaRPr>
        </a:p>
      </dgm:t>
    </dgm:pt>
    <dgm:pt modelId="{70850328-0567-A84B-BC23-ADC394D44A5E}" type="parTrans" cxnId="{6B7E9798-CA22-664C-A00D-93EF026693E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60ABD8B-A4E7-A947-A15B-1DFC5739B4DB}" type="sibTrans" cxnId="{6B7E9798-CA22-664C-A00D-93EF026693E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367C243-A3C9-D44E-91F9-5E4D6095DF94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Geography</a:t>
          </a:r>
          <a:endParaRPr lang="en-US" sz="1600" dirty="0">
            <a:solidFill>
              <a:schemeClr val="tx1"/>
            </a:solidFill>
          </a:endParaRPr>
        </a:p>
      </dgm:t>
    </dgm:pt>
    <dgm:pt modelId="{2CC1F696-AAAB-464F-83E1-22A87611DF2E}" type="parTrans" cxnId="{DADCD84E-9AFD-074D-819C-3431FB9EA0C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6A18679-67A5-6141-9DC8-4A468B0BF9AD}" type="sibTrans" cxnId="{DADCD84E-9AFD-074D-819C-3431FB9EA0C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BE41108-7970-7E4E-BF4B-E1834F22A5AD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Climate Change Mitigation</a:t>
          </a:r>
          <a:endParaRPr lang="en-US" sz="1600" dirty="0">
            <a:solidFill>
              <a:schemeClr val="tx1"/>
            </a:solidFill>
          </a:endParaRPr>
        </a:p>
      </dgm:t>
    </dgm:pt>
    <dgm:pt modelId="{6130E1D0-C5D0-8D4B-AE15-060CDFE6C70E}" type="parTrans" cxnId="{4A2F39BB-3C96-2144-8959-13710A85F5D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DC89B2D-C1D8-CA48-8A32-836FB42EE2D9}" type="sibTrans" cxnId="{4A2F39BB-3C96-2144-8959-13710A85F5D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BED03CD-08CB-9941-981E-BCA7161C9024}" type="pres">
      <dgm:prSet presAssocID="{227F5E73-4DE2-E44D-8DB5-01C0DF46D90A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515AB3D-74B7-3B41-93FF-F51E4AE21C4E}" type="pres">
      <dgm:prSet presAssocID="{CC8F25D3-6747-4840-9AB3-0CBD3962F2A3}" presName="Accent1" presStyleCnt="0"/>
      <dgm:spPr/>
    </dgm:pt>
    <dgm:pt modelId="{D873549F-E7AB-9C49-AD1E-2F74F887039E}" type="pres">
      <dgm:prSet presAssocID="{CC8F25D3-6747-4840-9AB3-0CBD3962F2A3}" presName="Accent" presStyleLbl="node1" presStyleIdx="0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  <dgm:t>
        <a:bodyPr/>
        <a:lstStyle/>
        <a:p>
          <a:endParaRPr lang="en-US"/>
        </a:p>
      </dgm:t>
    </dgm:pt>
    <dgm:pt modelId="{B7895BA0-705A-F247-8D55-C54846FA7F8B}" type="pres">
      <dgm:prSet presAssocID="{CC8F25D3-6747-4840-9AB3-0CBD3962F2A3}" presName="Parent1" presStyleLbl="revTx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F14AA7-8BF6-B740-8B1E-A43772BD3005}" type="pres">
      <dgm:prSet presAssocID="{DBE41108-7970-7E4E-BF4B-E1834F22A5AD}" presName="Accent2" presStyleCnt="0"/>
      <dgm:spPr/>
    </dgm:pt>
    <dgm:pt modelId="{6B4610CE-36BB-1E42-83C6-5C3FC18F1DFF}" type="pres">
      <dgm:prSet presAssocID="{DBE41108-7970-7E4E-BF4B-E1834F22A5AD}" presName="Accent" presStyleLbl="node1" presStyleIdx="1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  <dgm:t>
        <a:bodyPr/>
        <a:lstStyle/>
        <a:p>
          <a:endParaRPr lang="en-US"/>
        </a:p>
      </dgm:t>
    </dgm:pt>
    <dgm:pt modelId="{D878B98E-4015-E243-9CE6-8866B23F6DA6}" type="pres">
      <dgm:prSet presAssocID="{DBE41108-7970-7E4E-BF4B-E1834F22A5AD}" presName="Parent2" presStyleLbl="revTx" presStyleIdx="1" presStyleCnt="6" custScaleX="204245" custLinFactNeighborX="25665" custLinFactNeighborY="165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21FD56-7A1F-BF46-B215-4EF2467EA727}" type="pres">
      <dgm:prSet presAssocID="{37DC157D-D631-F249-8445-59640AB0293C}" presName="Accent3" presStyleCnt="0"/>
      <dgm:spPr/>
    </dgm:pt>
    <dgm:pt modelId="{74E479AB-F30D-3949-AD99-E208DE7FD56F}" type="pres">
      <dgm:prSet presAssocID="{37DC157D-D631-F249-8445-59640AB0293C}" presName="Accent" presStyleLbl="node1" presStyleIdx="2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  <dgm:t>
        <a:bodyPr/>
        <a:lstStyle/>
        <a:p>
          <a:endParaRPr lang="en-US"/>
        </a:p>
      </dgm:t>
    </dgm:pt>
    <dgm:pt modelId="{C5F5A56A-5D34-E14A-AF75-D070BD00B8CA}" type="pres">
      <dgm:prSet presAssocID="{37DC157D-D631-F249-8445-59640AB0293C}" presName="Parent3" presStyleLbl="revTx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497036-93A1-0442-980A-C068D4ED094A}" type="pres">
      <dgm:prSet presAssocID="{9BEC1A94-4AB5-0D47-930C-270B2A930500}" presName="Accent4" presStyleCnt="0"/>
      <dgm:spPr/>
    </dgm:pt>
    <dgm:pt modelId="{658DE04E-E321-3E42-AA66-D1F556DFC384}" type="pres">
      <dgm:prSet presAssocID="{9BEC1A94-4AB5-0D47-930C-270B2A930500}" presName="Accent" presStyleLbl="node1" presStyleIdx="3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  <dgm:t>
        <a:bodyPr/>
        <a:lstStyle/>
        <a:p>
          <a:endParaRPr lang="en-US"/>
        </a:p>
      </dgm:t>
    </dgm:pt>
    <dgm:pt modelId="{2EB41063-CE32-274F-85E7-7C56E9FFCE48}" type="pres">
      <dgm:prSet presAssocID="{9BEC1A94-4AB5-0D47-930C-270B2A930500}" presName="Parent4" presStyleLbl="revTx" presStyleIdx="3" presStyleCnt="6" custScaleX="151744" custLinFactNeighborX="993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F076DC-385C-DC41-8A09-B18AA8923D6E}" type="pres">
      <dgm:prSet presAssocID="{00ED7264-071A-B641-8B34-F575AC21501F}" presName="Accent5" presStyleCnt="0"/>
      <dgm:spPr/>
    </dgm:pt>
    <dgm:pt modelId="{DCEE15B2-09AF-F044-9F36-6213230E70B6}" type="pres">
      <dgm:prSet presAssocID="{00ED7264-071A-B641-8B34-F575AC21501F}" presName="Accent" presStyleLbl="node1" presStyleIdx="4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  <dgm:t>
        <a:bodyPr/>
        <a:lstStyle/>
        <a:p>
          <a:endParaRPr lang="en-US"/>
        </a:p>
      </dgm:t>
    </dgm:pt>
    <dgm:pt modelId="{C5353F51-4556-444D-962E-A4AEF16C2E46}" type="pres">
      <dgm:prSet presAssocID="{00ED7264-071A-B641-8B34-F575AC21501F}" presName="Parent5" presStyleLbl="revTx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F195A6-F1E6-3C42-828E-BA2DED56627E}" type="pres">
      <dgm:prSet presAssocID="{9367C243-A3C9-D44E-91F9-5E4D6095DF94}" presName="Accent6" presStyleCnt="0"/>
      <dgm:spPr/>
    </dgm:pt>
    <dgm:pt modelId="{2672217E-7371-F14E-B72B-28A88C8EC29D}" type="pres">
      <dgm:prSet presAssocID="{9367C243-A3C9-D44E-91F9-5E4D6095DF94}" presName="Accent" presStyleLbl="node1" presStyleIdx="5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  <dgm:t>
        <a:bodyPr/>
        <a:lstStyle/>
        <a:p>
          <a:endParaRPr lang="en-US"/>
        </a:p>
      </dgm:t>
    </dgm:pt>
    <dgm:pt modelId="{88AFA980-D137-2145-807A-101142D2E12C}" type="pres">
      <dgm:prSet presAssocID="{9367C243-A3C9-D44E-91F9-5E4D6095DF94}" presName="Parent6" presStyleLbl="revTx" presStyleIdx="5" presStyleCnt="6" custScaleX="14843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0FD2FF-4A00-7B48-92AE-B224EDC5064B}" srcId="{227F5E73-4DE2-E44D-8DB5-01C0DF46D90A}" destId="{37DC157D-D631-F249-8445-59640AB0293C}" srcOrd="2" destOrd="0" parTransId="{415E798B-2A46-DF46-B006-BF7A3417B696}" sibTransId="{E7BDFFF2-6F2D-774E-AFBE-75D225CD608C}"/>
    <dgm:cxn modelId="{A7399F0B-2A5F-A84E-A77D-B191B10F96FE}" type="presOf" srcId="{9BEC1A94-4AB5-0D47-930C-270B2A930500}" destId="{2EB41063-CE32-274F-85E7-7C56E9FFCE48}" srcOrd="0" destOrd="0" presId="urn:microsoft.com/office/officeart/2009/layout/CircleArrowProcess"/>
    <dgm:cxn modelId="{4A2F39BB-3C96-2144-8959-13710A85F5DC}" srcId="{227F5E73-4DE2-E44D-8DB5-01C0DF46D90A}" destId="{DBE41108-7970-7E4E-BF4B-E1834F22A5AD}" srcOrd="1" destOrd="0" parTransId="{6130E1D0-C5D0-8D4B-AE15-060CDFE6C70E}" sibTransId="{9DC89B2D-C1D8-CA48-8A32-836FB42EE2D9}"/>
    <dgm:cxn modelId="{6B7E9798-CA22-664C-A00D-93EF026693EB}" srcId="{227F5E73-4DE2-E44D-8DB5-01C0DF46D90A}" destId="{00ED7264-071A-B641-8B34-F575AC21501F}" srcOrd="4" destOrd="0" parTransId="{70850328-0567-A84B-BC23-ADC394D44A5E}" sibTransId="{E60ABD8B-A4E7-A947-A15B-1DFC5739B4DB}"/>
    <dgm:cxn modelId="{A9E07797-1897-B345-BD04-500B407CE32F}" srcId="{227F5E73-4DE2-E44D-8DB5-01C0DF46D90A}" destId="{9BEC1A94-4AB5-0D47-930C-270B2A930500}" srcOrd="3" destOrd="0" parTransId="{A9D96B98-5DA5-7746-B2CD-CF828975283D}" sibTransId="{16CEDB81-FDA0-C64A-A6CD-7A65D6386EBB}"/>
    <dgm:cxn modelId="{6B3A3590-6B25-574E-9F30-3A9F1FC6C2CE}" type="presOf" srcId="{CC8F25D3-6747-4840-9AB3-0CBD3962F2A3}" destId="{B7895BA0-705A-F247-8D55-C54846FA7F8B}" srcOrd="0" destOrd="0" presId="urn:microsoft.com/office/officeart/2009/layout/CircleArrowProcess"/>
    <dgm:cxn modelId="{90532968-7E87-6B41-8548-6E7F5D474B27}" type="presOf" srcId="{227F5E73-4DE2-E44D-8DB5-01C0DF46D90A}" destId="{0BED03CD-08CB-9941-981E-BCA7161C9024}" srcOrd="0" destOrd="0" presId="urn:microsoft.com/office/officeart/2009/layout/CircleArrowProcess"/>
    <dgm:cxn modelId="{DADCD84E-9AFD-074D-819C-3431FB9EA0CF}" srcId="{227F5E73-4DE2-E44D-8DB5-01C0DF46D90A}" destId="{9367C243-A3C9-D44E-91F9-5E4D6095DF94}" srcOrd="5" destOrd="0" parTransId="{2CC1F696-AAAB-464F-83E1-22A87611DF2E}" sibTransId="{86A18679-67A5-6141-9DC8-4A468B0BF9AD}"/>
    <dgm:cxn modelId="{4ED9063C-66E1-8744-A317-1F1DCCA53D1F}" type="presOf" srcId="{37DC157D-D631-F249-8445-59640AB0293C}" destId="{C5F5A56A-5D34-E14A-AF75-D070BD00B8CA}" srcOrd="0" destOrd="0" presId="urn:microsoft.com/office/officeart/2009/layout/CircleArrowProcess"/>
    <dgm:cxn modelId="{8092FFFF-B26C-4144-8AF3-377F86527043}" type="presOf" srcId="{00ED7264-071A-B641-8B34-F575AC21501F}" destId="{C5353F51-4556-444D-962E-A4AEF16C2E46}" srcOrd="0" destOrd="0" presId="urn:microsoft.com/office/officeart/2009/layout/CircleArrowProcess"/>
    <dgm:cxn modelId="{235013CE-3625-F546-BE89-A6A6FD0EB70B}" srcId="{227F5E73-4DE2-E44D-8DB5-01C0DF46D90A}" destId="{CC8F25D3-6747-4840-9AB3-0CBD3962F2A3}" srcOrd="0" destOrd="0" parTransId="{7590029A-1158-D54C-800D-C0B8B6450A83}" sibTransId="{BD3203F9-E7DF-B343-B84A-4421B4F5BE69}"/>
    <dgm:cxn modelId="{CA3D8C3A-7911-C341-B231-AD5FA5662C5D}" type="presOf" srcId="{DBE41108-7970-7E4E-BF4B-E1834F22A5AD}" destId="{D878B98E-4015-E243-9CE6-8866B23F6DA6}" srcOrd="0" destOrd="0" presId="urn:microsoft.com/office/officeart/2009/layout/CircleArrowProcess"/>
    <dgm:cxn modelId="{1CC43B74-7870-9E4F-9692-FF8F2FCBE68D}" type="presOf" srcId="{9367C243-A3C9-D44E-91F9-5E4D6095DF94}" destId="{88AFA980-D137-2145-807A-101142D2E12C}" srcOrd="0" destOrd="0" presId="urn:microsoft.com/office/officeart/2009/layout/CircleArrowProcess"/>
    <dgm:cxn modelId="{51DFEAF8-C65D-A24B-8C54-28BA39E1CCAA}" type="presParOf" srcId="{0BED03CD-08CB-9941-981E-BCA7161C9024}" destId="{0515AB3D-74B7-3B41-93FF-F51E4AE21C4E}" srcOrd="0" destOrd="0" presId="urn:microsoft.com/office/officeart/2009/layout/CircleArrowProcess"/>
    <dgm:cxn modelId="{A6679520-9B50-154B-A113-4875836E4BDB}" type="presParOf" srcId="{0515AB3D-74B7-3B41-93FF-F51E4AE21C4E}" destId="{D873549F-E7AB-9C49-AD1E-2F74F887039E}" srcOrd="0" destOrd="0" presId="urn:microsoft.com/office/officeart/2009/layout/CircleArrowProcess"/>
    <dgm:cxn modelId="{76781341-39A6-464A-8EC2-A19C36F67C56}" type="presParOf" srcId="{0BED03CD-08CB-9941-981E-BCA7161C9024}" destId="{B7895BA0-705A-F247-8D55-C54846FA7F8B}" srcOrd="1" destOrd="0" presId="urn:microsoft.com/office/officeart/2009/layout/CircleArrowProcess"/>
    <dgm:cxn modelId="{CE9A1D8D-FC87-8844-8045-15BF7017C9B5}" type="presParOf" srcId="{0BED03CD-08CB-9941-981E-BCA7161C9024}" destId="{B7F14AA7-8BF6-B740-8B1E-A43772BD3005}" srcOrd="2" destOrd="0" presId="urn:microsoft.com/office/officeart/2009/layout/CircleArrowProcess"/>
    <dgm:cxn modelId="{BB20BF60-508B-A147-92A0-A8AD98189BA3}" type="presParOf" srcId="{B7F14AA7-8BF6-B740-8B1E-A43772BD3005}" destId="{6B4610CE-36BB-1E42-83C6-5C3FC18F1DFF}" srcOrd="0" destOrd="0" presId="urn:microsoft.com/office/officeart/2009/layout/CircleArrowProcess"/>
    <dgm:cxn modelId="{5A53EBC3-AA23-994F-B2FB-B562C556965C}" type="presParOf" srcId="{0BED03CD-08CB-9941-981E-BCA7161C9024}" destId="{D878B98E-4015-E243-9CE6-8866B23F6DA6}" srcOrd="3" destOrd="0" presId="urn:microsoft.com/office/officeart/2009/layout/CircleArrowProcess"/>
    <dgm:cxn modelId="{9651EEB9-81F5-5843-9AA0-037F1AB05E8D}" type="presParOf" srcId="{0BED03CD-08CB-9941-981E-BCA7161C9024}" destId="{4621FD56-7A1F-BF46-B215-4EF2467EA727}" srcOrd="4" destOrd="0" presId="urn:microsoft.com/office/officeart/2009/layout/CircleArrowProcess"/>
    <dgm:cxn modelId="{E0C26775-0569-0D47-9CDF-DC14460A4032}" type="presParOf" srcId="{4621FD56-7A1F-BF46-B215-4EF2467EA727}" destId="{74E479AB-F30D-3949-AD99-E208DE7FD56F}" srcOrd="0" destOrd="0" presId="urn:microsoft.com/office/officeart/2009/layout/CircleArrowProcess"/>
    <dgm:cxn modelId="{C663D4B6-5BEF-7B47-A9D3-5FA5B7236FB4}" type="presParOf" srcId="{0BED03CD-08CB-9941-981E-BCA7161C9024}" destId="{C5F5A56A-5D34-E14A-AF75-D070BD00B8CA}" srcOrd="5" destOrd="0" presId="urn:microsoft.com/office/officeart/2009/layout/CircleArrowProcess"/>
    <dgm:cxn modelId="{37C970C9-6883-F745-AE86-4FF78EA8BAC7}" type="presParOf" srcId="{0BED03CD-08CB-9941-981E-BCA7161C9024}" destId="{76497036-93A1-0442-980A-C068D4ED094A}" srcOrd="6" destOrd="0" presId="urn:microsoft.com/office/officeart/2009/layout/CircleArrowProcess"/>
    <dgm:cxn modelId="{E9284B77-2A1A-CE44-A650-B4E083806C5A}" type="presParOf" srcId="{76497036-93A1-0442-980A-C068D4ED094A}" destId="{658DE04E-E321-3E42-AA66-D1F556DFC384}" srcOrd="0" destOrd="0" presId="urn:microsoft.com/office/officeart/2009/layout/CircleArrowProcess"/>
    <dgm:cxn modelId="{4F0AA9AD-82E6-764E-9D84-463C5BAB9C22}" type="presParOf" srcId="{0BED03CD-08CB-9941-981E-BCA7161C9024}" destId="{2EB41063-CE32-274F-85E7-7C56E9FFCE48}" srcOrd="7" destOrd="0" presId="urn:microsoft.com/office/officeart/2009/layout/CircleArrowProcess"/>
    <dgm:cxn modelId="{3557367B-11BF-AA4C-920F-15AA7BBB1A88}" type="presParOf" srcId="{0BED03CD-08CB-9941-981E-BCA7161C9024}" destId="{FCF076DC-385C-DC41-8A09-B18AA8923D6E}" srcOrd="8" destOrd="0" presId="urn:microsoft.com/office/officeart/2009/layout/CircleArrowProcess"/>
    <dgm:cxn modelId="{F1F841E2-AC4A-704E-8440-FF3EE5C018AE}" type="presParOf" srcId="{FCF076DC-385C-DC41-8A09-B18AA8923D6E}" destId="{DCEE15B2-09AF-F044-9F36-6213230E70B6}" srcOrd="0" destOrd="0" presId="urn:microsoft.com/office/officeart/2009/layout/CircleArrowProcess"/>
    <dgm:cxn modelId="{FE0778C6-6AB9-C148-87D5-BC3600873C0A}" type="presParOf" srcId="{0BED03CD-08CB-9941-981E-BCA7161C9024}" destId="{C5353F51-4556-444D-962E-A4AEF16C2E46}" srcOrd="9" destOrd="0" presId="urn:microsoft.com/office/officeart/2009/layout/CircleArrowProcess"/>
    <dgm:cxn modelId="{9A689883-66A2-E446-84D6-71327954366B}" type="presParOf" srcId="{0BED03CD-08CB-9941-981E-BCA7161C9024}" destId="{17F195A6-F1E6-3C42-828E-BA2DED56627E}" srcOrd="10" destOrd="0" presId="urn:microsoft.com/office/officeart/2009/layout/CircleArrowProcess"/>
    <dgm:cxn modelId="{1E697954-27C0-AC48-B626-E857EDC1006A}" type="presParOf" srcId="{17F195A6-F1E6-3C42-828E-BA2DED56627E}" destId="{2672217E-7371-F14E-B72B-28A88C8EC29D}" srcOrd="0" destOrd="0" presId="urn:microsoft.com/office/officeart/2009/layout/CircleArrowProcess"/>
    <dgm:cxn modelId="{5A3C4A11-EB0F-E447-8861-B11515912C59}" type="presParOf" srcId="{0BED03CD-08CB-9941-981E-BCA7161C9024}" destId="{88AFA980-D137-2145-807A-101142D2E12C}" srcOrd="1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3549F-E7AB-9C49-AD1E-2F74F887039E}">
      <dsp:nvSpPr>
        <dsp:cNvPr id="0" name=""/>
        <dsp:cNvSpPr/>
      </dsp:nvSpPr>
      <dsp:spPr>
        <a:xfrm>
          <a:off x="1031781" y="351473"/>
          <a:ext cx="1684755" cy="168493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895BA0-705A-F247-8D55-C54846FA7F8B}">
      <dsp:nvSpPr>
        <dsp:cNvPr id="0" name=""/>
        <dsp:cNvSpPr/>
      </dsp:nvSpPr>
      <dsp:spPr>
        <a:xfrm>
          <a:off x="1403749" y="961614"/>
          <a:ext cx="940189" cy="46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Ecology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1403749" y="961614"/>
        <a:ext cx="940189" cy="469782"/>
      </dsp:txXfrm>
    </dsp:sp>
    <dsp:sp modelId="{6B4610CE-36BB-1E42-83C6-5C3FC18F1DFF}">
      <dsp:nvSpPr>
        <dsp:cNvPr id="0" name=""/>
        <dsp:cNvSpPr/>
      </dsp:nvSpPr>
      <dsp:spPr>
        <a:xfrm>
          <a:off x="563741" y="1319880"/>
          <a:ext cx="1684755" cy="168493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78B98E-4015-E243-9CE6-8866B23F6DA6}">
      <dsp:nvSpPr>
        <dsp:cNvPr id="0" name=""/>
        <dsp:cNvSpPr/>
      </dsp:nvSpPr>
      <dsp:spPr>
        <a:xfrm>
          <a:off x="685061" y="1939728"/>
          <a:ext cx="1920289" cy="46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Climate Change Mitigation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685061" y="1939728"/>
        <a:ext cx="1920289" cy="469782"/>
      </dsp:txXfrm>
    </dsp:sp>
    <dsp:sp modelId="{74E479AB-F30D-3949-AD99-E208DE7FD56F}">
      <dsp:nvSpPr>
        <dsp:cNvPr id="0" name=""/>
        <dsp:cNvSpPr/>
      </dsp:nvSpPr>
      <dsp:spPr>
        <a:xfrm>
          <a:off x="1031781" y="2291491"/>
          <a:ext cx="1684755" cy="1684937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F5A56A-5D34-E14A-AF75-D070BD00B8CA}">
      <dsp:nvSpPr>
        <dsp:cNvPr id="0" name=""/>
        <dsp:cNvSpPr/>
      </dsp:nvSpPr>
      <dsp:spPr>
        <a:xfrm>
          <a:off x="1403749" y="2901632"/>
          <a:ext cx="940189" cy="46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Earth Science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1403749" y="2901632"/>
        <a:ext cx="940189" cy="469782"/>
      </dsp:txXfrm>
    </dsp:sp>
    <dsp:sp modelId="{658DE04E-E321-3E42-AA66-D1F556DFC384}">
      <dsp:nvSpPr>
        <dsp:cNvPr id="0" name=""/>
        <dsp:cNvSpPr/>
      </dsp:nvSpPr>
      <dsp:spPr>
        <a:xfrm>
          <a:off x="563741" y="3261820"/>
          <a:ext cx="1684755" cy="168493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B41063-CE32-274F-85E7-7C56E9FFCE48}">
      <dsp:nvSpPr>
        <dsp:cNvPr id="0" name=""/>
        <dsp:cNvSpPr/>
      </dsp:nvSpPr>
      <dsp:spPr>
        <a:xfrm>
          <a:off x="783983" y="3871961"/>
          <a:ext cx="1426680" cy="46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Sustainable Development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83983" y="3871961"/>
        <a:ext cx="1426680" cy="469782"/>
      </dsp:txXfrm>
    </dsp:sp>
    <dsp:sp modelId="{DCEE15B2-09AF-F044-9F36-6213230E70B6}">
      <dsp:nvSpPr>
        <dsp:cNvPr id="0" name=""/>
        <dsp:cNvSpPr/>
      </dsp:nvSpPr>
      <dsp:spPr>
        <a:xfrm>
          <a:off x="1031781" y="4230868"/>
          <a:ext cx="1684755" cy="1684937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353F51-4556-444D-962E-A4AEF16C2E46}">
      <dsp:nvSpPr>
        <dsp:cNvPr id="0" name=""/>
        <dsp:cNvSpPr/>
      </dsp:nvSpPr>
      <dsp:spPr>
        <a:xfrm>
          <a:off x="1403749" y="4841009"/>
          <a:ext cx="940189" cy="46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Ecology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1403749" y="4841009"/>
        <a:ext cx="940189" cy="469782"/>
      </dsp:txXfrm>
    </dsp:sp>
    <dsp:sp modelId="{2672217E-7371-F14E-B72B-28A88C8EC29D}">
      <dsp:nvSpPr>
        <dsp:cNvPr id="0" name=""/>
        <dsp:cNvSpPr/>
      </dsp:nvSpPr>
      <dsp:spPr>
        <a:xfrm>
          <a:off x="683832" y="5312074"/>
          <a:ext cx="1447417" cy="1448444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AFA980-D137-2145-807A-101142D2E12C}">
      <dsp:nvSpPr>
        <dsp:cNvPr id="0" name=""/>
        <dsp:cNvSpPr/>
      </dsp:nvSpPr>
      <dsp:spPr>
        <a:xfrm>
          <a:off x="706131" y="5811338"/>
          <a:ext cx="1395551" cy="46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Geography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06131" y="5811338"/>
        <a:ext cx="1395551" cy="469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3" name="Rectangle 1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7950" y="763588"/>
            <a:ext cx="4992688" cy="37480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sp>
      <p:sp>
        <p:nvSpPr>
          <p:cNvPr id="2064" name="Rectangle 16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4425" cy="45021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65" name="Rectangle 17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6" name="Rectangle 18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F9F91503-FC6F-4249-932E-536F994CFC2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1200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637" indent="-285630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2517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599526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6533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5039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4252DF-BCF1-BE4F-99A4-EDAA220967AA}" type="slidenum">
              <a:rPr lang="en-GB"/>
              <a:pPr/>
              <a:t>1</a:t>
            </a:fld>
            <a:endParaRPr lang="en-GB"/>
          </a:p>
        </p:txBody>
      </p:sp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7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3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C4B0D4-0F13-F242-B484-3E5293334EA3}" type="slidenum">
              <a:rPr lang="en-GB"/>
              <a:pPr/>
              <a:t>24</a:t>
            </a:fld>
            <a:endParaRPr lang="en-GB"/>
          </a:p>
        </p:txBody>
      </p:sp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01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04E1CFA-9107-5644-8ABF-588A5BB9DFD8}" type="slidenum">
              <a:rPr lang="en-GB"/>
              <a:pPr/>
              <a:t>25</a:t>
            </a:fld>
            <a:endParaRPr lang="en-GB"/>
          </a:p>
        </p:txBody>
      </p:sp>
      <p:sp>
        <p:nvSpPr>
          <p:cNvPr id="2969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78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B77294B-4519-2043-BE1A-4EB0923EFBF5}" type="slidenum">
              <a:rPr lang="en-GB"/>
              <a:pPr/>
              <a:t>26</a:t>
            </a:fld>
            <a:endParaRPr lang="en-GB"/>
          </a:p>
        </p:txBody>
      </p:sp>
      <p:sp>
        <p:nvSpPr>
          <p:cNvPr id="3072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63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D9BA3E-31AA-EA41-9505-004547BE8F8C}" type="slidenum">
              <a:rPr lang="en-GB"/>
              <a:pPr/>
              <a:t>27</a:t>
            </a:fld>
            <a:endParaRPr lang="en-GB"/>
          </a:p>
        </p:txBody>
      </p:sp>
      <p:sp>
        <p:nvSpPr>
          <p:cNvPr id="28673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4438" cy="37671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84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1675AE5-FE6D-8643-B8F2-99F1B42E0806}" type="slidenum">
              <a:rPr lang="en-GB"/>
              <a:pPr/>
              <a:t>35</a:t>
            </a:fld>
            <a:endParaRPr lang="en-GB"/>
          </a:p>
        </p:txBody>
      </p:sp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86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Code:</a:t>
            </a:r>
            <a:r>
              <a:rPr lang="en-US" baseline="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Download relevant data,</a:t>
            </a:r>
            <a:r>
              <a:rPr lang="en-US" baseline="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Clean, integrate, and summarize,</a:t>
            </a:r>
            <a:r>
              <a:rPr lang="en-US" baseline="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Make figures</a:t>
            </a:r>
            <a:r>
              <a:rPr lang="en-US" baseline="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(final layout in </a:t>
            </a:r>
            <a:r>
              <a:rPr lang="en-US" dirty="0" err="1" smtClean="0">
                <a:solidFill>
                  <a:schemeClr val="tx2"/>
                </a:solidFill>
              </a:rPr>
              <a:t>Rmarkdown</a:t>
            </a:r>
            <a:r>
              <a:rPr lang="en-US" dirty="0" smtClean="0">
                <a:solidFill>
                  <a:schemeClr val="tx2"/>
                </a:solidFill>
              </a:rPr>
              <a:t> or another program)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9F91503-FC6F-4249-932E-536F994CFC2D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762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Shiang-yu</a:t>
            </a:r>
            <a:r>
              <a:rPr lang="en-US" dirty="0" smtClean="0"/>
              <a:t> Jiang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0D039-266A-42DF-A3C4-80F1C015F2A5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29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754063"/>
            <a:ext cx="5026025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777241" y="4777740"/>
            <a:ext cx="6217919" cy="4526280"/>
          </a:xfrm>
          <a:prstGeom prst="rect">
            <a:avLst/>
          </a:prstGeom>
        </p:spPr>
        <p:txBody>
          <a:bodyPr lIns="101866" tIns="101866" rIns="101866" bIns="10186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653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754063"/>
            <a:ext cx="5026025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777241" y="4777740"/>
            <a:ext cx="6217919" cy="4526280"/>
          </a:xfrm>
          <a:prstGeom prst="rect">
            <a:avLst/>
          </a:prstGeom>
        </p:spPr>
        <p:txBody>
          <a:bodyPr lIns="101866" tIns="101866" rIns="101866" bIns="10186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5001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1FB9169-B79A-B448-800C-B4373C93F61F}" type="slidenum">
              <a:rPr lang="en-GB"/>
              <a:pPr/>
              <a:t>18</a:t>
            </a:fld>
            <a:endParaRPr lang="en-GB"/>
          </a:p>
        </p:txBody>
      </p:sp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26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CCC0460-9E79-2B48-87D9-03A1F598BB5D}" type="slidenum">
              <a:rPr lang="en-GB"/>
              <a:pPr/>
              <a:t>19</a:t>
            </a:fld>
            <a:endParaRPr lang="en-GB"/>
          </a:p>
        </p:txBody>
      </p:sp>
      <p:sp>
        <p:nvSpPr>
          <p:cNvPr id="3584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7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A31EB2-79CE-B243-8928-360A8917F42D}" type="slidenum">
              <a:rPr lang="en-GB"/>
              <a:pPr/>
              <a:t>20</a:t>
            </a:fld>
            <a:endParaRPr lang="en-GB"/>
          </a:p>
        </p:txBody>
      </p:sp>
      <p:sp>
        <p:nvSpPr>
          <p:cNvPr id="36865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2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B9DDAB-69CC-264D-BDCA-1DBE431ED9AC}" type="slidenum">
              <a:rPr lang="en-GB"/>
              <a:pPr/>
              <a:t>21</a:t>
            </a:fld>
            <a:endParaRPr lang="en-GB"/>
          </a:p>
        </p:txBody>
      </p:sp>
      <p:sp>
        <p:nvSpPr>
          <p:cNvPr id="37889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11738" cy="37544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0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61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1D0F53-947D-7941-A3BC-7C5FD74B0434}" type="slidenum">
              <a:rPr lang="en-GB"/>
              <a:pPr/>
              <a:t>22</a:t>
            </a:fld>
            <a:endParaRPr lang="en-GB"/>
          </a:p>
        </p:txBody>
      </p:sp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90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7950" y="763588"/>
            <a:ext cx="4992688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9F91503-FC6F-4249-932E-536F994CFC2D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40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6828" y="836955"/>
            <a:ext cx="8312587" cy="393268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815" spc="-5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117" y="4913560"/>
            <a:ext cx="8312587" cy="126047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645" cap="all" spc="220" baseline="0">
                <a:solidFill>
                  <a:schemeClr val="tx2"/>
                </a:solidFill>
                <a:latin typeface="+mj-lt"/>
              </a:defRPr>
            </a:lvl1pPr>
            <a:lvl2pPr marL="503789" indent="0" algn="ctr">
              <a:buNone/>
              <a:defRPr sz="2645"/>
            </a:lvl2pPr>
            <a:lvl3pPr marL="1007577" indent="0" algn="ctr">
              <a:buNone/>
              <a:defRPr sz="2645"/>
            </a:lvl3pPr>
            <a:lvl4pPr marL="1511366" indent="0" algn="ctr">
              <a:buNone/>
              <a:defRPr sz="2204"/>
            </a:lvl4pPr>
            <a:lvl5pPr marL="2015155" indent="0" algn="ctr">
              <a:buNone/>
              <a:defRPr sz="2204"/>
            </a:lvl5pPr>
            <a:lvl6pPr marL="2518943" indent="0" algn="ctr">
              <a:buNone/>
              <a:defRPr sz="2204"/>
            </a:lvl6pPr>
            <a:lvl7pPr marL="3022732" indent="0" algn="ctr">
              <a:buNone/>
              <a:defRPr sz="2204"/>
            </a:lvl7pPr>
            <a:lvl8pPr marL="3526521" indent="0" algn="ctr">
              <a:buNone/>
              <a:defRPr sz="2204"/>
            </a:lvl8pPr>
            <a:lvl9pPr marL="4030309" indent="0" algn="ctr">
              <a:buNone/>
              <a:defRPr sz="220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98048" y="4789805"/>
            <a:ext cx="816144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851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8/27/16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59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0540" y="454677"/>
            <a:ext cx="2172608" cy="6351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716" y="454677"/>
            <a:ext cx="6391876" cy="635188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8/27/16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750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3793" y="302868"/>
            <a:ext cx="9068277" cy="1260475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3793" y="1764665"/>
            <a:ext cx="9068277" cy="5478130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t" anchorCtr="0"/>
          <a:lstStyle>
            <a:lvl1pPr rtl="0">
              <a:defRPr/>
            </a:lvl1pPr>
            <a:lvl2pPr marL="818535" indent="-314821" rtl="0">
              <a:defRPr/>
            </a:lvl2pPr>
            <a:lvl3pPr marL="1259286" indent="-251858" rtl="0">
              <a:defRPr/>
            </a:lvl3pPr>
            <a:lvl4pPr marL="1762998" indent="-251858" rtl="0">
              <a:defRPr/>
            </a:lvl4pPr>
            <a:lvl5pPr rtl="0">
              <a:defRPr sz="2000"/>
            </a:lvl5pPr>
            <a:lvl6pPr rtl="0">
              <a:defRPr sz="2000"/>
            </a:lvl6pPr>
            <a:lvl7pPr rtl="0">
              <a:defRPr sz="2000"/>
            </a:lvl7pPr>
            <a:lvl8pPr rtl="0">
              <a:defRPr sz="2000"/>
            </a:lvl8pPr>
            <a:lvl9pPr rtl="0"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2725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10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828" y="836955"/>
            <a:ext cx="8312587" cy="393268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815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828" y="4910811"/>
            <a:ext cx="8312587" cy="1260475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645" cap="all" spc="220" baseline="0">
                <a:solidFill>
                  <a:schemeClr val="tx2"/>
                </a:solidFill>
                <a:latin typeface="+mj-lt"/>
              </a:defRPr>
            </a:lvl1pPr>
            <a:lvl2pPr marL="503789" indent="0">
              <a:buNone/>
              <a:defRPr sz="1983">
                <a:solidFill>
                  <a:schemeClr val="tx1">
                    <a:tint val="75000"/>
                  </a:schemeClr>
                </a:solidFill>
              </a:defRPr>
            </a:lvl2pPr>
            <a:lvl3pPr marL="1007577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3pPr>
            <a:lvl4pPr marL="151136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15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8943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273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652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030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98048" y="4789805"/>
            <a:ext cx="816144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351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6828" y="316062"/>
            <a:ext cx="8312587" cy="8745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6827" y="2035436"/>
            <a:ext cx="4080725" cy="44368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8690" y="2035436"/>
            <a:ext cx="4080725" cy="44368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10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6828" y="316062"/>
            <a:ext cx="8312587" cy="798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827" y="2035785"/>
            <a:ext cx="4080725" cy="81195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4" b="0" cap="all" baseline="0">
                <a:solidFill>
                  <a:schemeClr val="tx2"/>
                </a:solidFill>
              </a:defRPr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6827" y="2847742"/>
            <a:ext cx="4080725" cy="36245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38690" y="2035785"/>
            <a:ext cx="4080725" cy="81195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4" b="0" cap="all" baseline="0">
                <a:solidFill>
                  <a:schemeClr val="tx2"/>
                </a:solidFill>
              </a:defRPr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38690" y="2847740"/>
            <a:ext cx="4080725" cy="36245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16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30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9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347704" cy="7562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38845" y="0"/>
            <a:ext cx="52898" cy="7562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45" y="655446"/>
            <a:ext cx="2644914" cy="2520950"/>
          </a:xfrm>
        </p:spPr>
        <p:txBody>
          <a:bodyPr anchor="b">
            <a:normAutofit/>
          </a:bodyPr>
          <a:lstStyle>
            <a:lvl1pPr>
              <a:defRPr sz="3967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7371" y="806704"/>
            <a:ext cx="5365397" cy="57981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845" y="3226816"/>
            <a:ext cx="2644914" cy="372642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653">
                <a:solidFill>
                  <a:srgbClr val="FFFFFF"/>
                </a:solidFill>
              </a:defRPr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715" y="7123709"/>
            <a:ext cx="2164022" cy="402652"/>
          </a:xfrm>
        </p:spPr>
        <p:txBody>
          <a:bodyPr/>
          <a:lstStyle>
            <a:lvl1pPr algn="l">
              <a:defRPr/>
            </a:lvl1pPr>
          </a:lstStyle>
          <a:p>
            <a:fld id="{6BFECD78-3C8E-49F2-8FAB-59489D168ABB}" type="datetimeFigureOut">
              <a:rPr lang="en-US" smtClean="0"/>
              <a:t>8/27/16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7371" y="7123709"/>
            <a:ext cx="3841423" cy="402652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6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5462058"/>
            <a:ext cx="10073239" cy="21007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5420236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828" y="5596509"/>
            <a:ext cx="8362966" cy="907542"/>
          </a:xfrm>
        </p:spPr>
        <p:txBody>
          <a:bodyPr tIns="0" bIns="0" anchor="b">
            <a:noAutofit/>
          </a:bodyPr>
          <a:lstStyle>
            <a:lvl1pPr>
              <a:defRPr sz="3967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0"/>
            <a:ext cx="10075851" cy="542023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526"/>
            </a:lvl1pPr>
            <a:lvl2pPr marL="503789" indent="0">
              <a:buNone/>
              <a:defRPr sz="3085"/>
            </a:lvl2pPr>
            <a:lvl3pPr marL="1007577" indent="0">
              <a:buNone/>
              <a:defRPr sz="2645"/>
            </a:lvl3pPr>
            <a:lvl4pPr marL="1511366" indent="0">
              <a:buNone/>
              <a:defRPr sz="2204"/>
            </a:lvl4pPr>
            <a:lvl5pPr marL="2015155" indent="0">
              <a:buNone/>
              <a:defRPr sz="2204"/>
            </a:lvl5pPr>
            <a:lvl6pPr marL="2518943" indent="0">
              <a:buNone/>
              <a:defRPr sz="2204"/>
            </a:lvl6pPr>
            <a:lvl7pPr marL="3022732" indent="0">
              <a:buNone/>
              <a:defRPr sz="2204"/>
            </a:lvl7pPr>
            <a:lvl8pPr marL="3526521" indent="0">
              <a:buNone/>
              <a:defRPr sz="2204"/>
            </a:lvl8pPr>
            <a:lvl9pPr marL="4030309" indent="0">
              <a:buNone/>
              <a:defRPr sz="2204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6828" y="6514135"/>
            <a:ext cx="8362966" cy="65544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61"/>
              </a:spcAft>
              <a:buNone/>
              <a:defRPr sz="1653">
                <a:solidFill>
                  <a:srgbClr val="FFFFFF"/>
                </a:solidFill>
              </a:defRPr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058660"/>
            <a:ext cx="10075864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985343"/>
            <a:ext cx="10075864" cy="733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6828" y="316062"/>
            <a:ext cx="8312587" cy="7221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827" y="1263943"/>
            <a:ext cx="8312588" cy="52083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830" y="7123709"/>
            <a:ext cx="2043164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8/27/16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6383" y="7123709"/>
            <a:ext cx="3985721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2060" y="7123709"/>
            <a:ext cx="1084300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7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06827" y="1190625"/>
            <a:ext cx="823701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7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2" r:id="rId1"/>
    <p:sldLayoutId id="2147484203" r:id="rId2"/>
    <p:sldLayoutId id="2147484204" r:id="rId3"/>
    <p:sldLayoutId id="2147484205" r:id="rId4"/>
    <p:sldLayoutId id="2147484206" r:id="rId5"/>
    <p:sldLayoutId id="2147484207" r:id="rId6"/>
    <p:sldLayoutId id="2147484208" r:id="rId7"/>
    <p:sldLayoutId id="2147484209" r:id="rId8"/>
    <p:sldLayoutId id="2147484210" r:id="rId9"/>
    <p:sldLayoutId id="2147484211" r:id="rId10"/>
    <p:sldLayoutId id="2147484212" r:id="rId11"/>
    <p:sldLayoutId id="2147484213" r:id="rId12"/>
  </p:sldLayoutIdLst>
  <p:timing>
    <p:tnLst>
      <p:par>
        <p:cTn id="1" dur="indefinite" restart="never" nodeType="tmRoot"/>
      </p:par>
    </p:tnLst>
  </p:timing>
  <p:txStyles>
    <p:titleStyle>
      <a:lvl1pPr algn="l" defTabSz="1007577" rtl="0" eaLnBrk="1" latinLnBrk="0" hangingPunct="1">
        <a:lnSpc>
          <a:spcPct val="85000"/>
        </a:lnSpc>
        <a:spcBef>
          <a:spcPct val="0"/>
        </a:spcBef>
        <a:buNone/>
        <a:defRPr sz="5289" kern="1200" spc="-5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00758" indent="-100758" algn="l" defTabSz="1007577" rtl="0" eaLnBrk="1" latinLnBrk="0" hangingPunct="1">
        <a:lnSpc>
          <a:spcPct val="90000"/>
        </a:lnSpc>
        <a:spcBef>
          <a:spcPts val="1322"/>
        </a:spcBef>
        <a:spcAft>
          <a:spcPts val="22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2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23182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98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24698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26213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27729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1209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3247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5285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87323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1pPr>
      <a:lvl2pPr marL="503789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2pPr>
      <a:lvl3pPr marL="1007577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3pPr>
      <a:lvl4pPr marL="1511366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4pPr>
      <a:lvl5pPr marL="2015155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5pPr>
      <a:lvl6pPr marL="2518943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6pPr>
      <a:lvl7pPr marL="3022732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7pPr>
      <a:lvl8pPr marL="3526521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8pPr>
      <a:lvl9pPr marL="4030309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gd.ucar.edu/ccr/ammann/millennium/refs/WahlAmmann_ClimChange2006.html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rpubs.com/bradleyboehmke/weather_graphic" TargetMode="External"/><Relationship Id="rId5" Type="http://schemas.openxmlformats.org/officeDocument/2006/relationships/image" Target="../media/image10.png"/><Relationship Id="rId6" Type="http://schemas.openxmlformats.org/officeDocument/2006/relationships/hyperlink" Target="http://blog.revolutionanalytics.com/2009/01/r-graph-gallery.html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hyperlink" Target="http://www.nceas.ucsb.edu/" TargetMode="External"/><Relationship Id="rId7" Type="http://schemas.openxmlformats.org/officeDocument/2006/relationships/image" Target="../media/image14.png"/><Relationship Id="rId8" Type="http://schemas.openxmlformats.org/officeDocument/2006/relationships/hyperlink" Target="http://journal.r-project.org/archive/2013-1/kahle-wickham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4stats.com/articles/popularity/" TargetMode="External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4stats.com/articles/popularity/" TargetMode="External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http://r4stats.com/articles/how-to-search-for-analytics-article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4stats.com/articles/popularity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4stats.com/articles/popularity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4stats.com/articles/popularity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4stats.com/articles/popularity/" TargetMode="External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://r4stats.com/articles/popularity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an.r-project.org/web/views/" TargetMode="Externa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jpeg"/><Relationship Id="rId12" Type="http://schemas.openxmlformats.org/officeDocument/2006/relationships/image" Target="../media/image36.jpeg"/><Relationship Id="rId13" Type="http://schemas.openxmlformats.org/officeDocument/2006/relationships/image" Target="../media/image37.jpeg"/><Relationship Id="rId14" Type="http://schemas.openxmlformats.org/officeDocument/2006/relationships/image" Target="../media/image38.jpeg"/><Relationship Id="rId15" Type="http://schemas.openxmlformats.org/officeDocument/2006/relationships/image" Target="../media/image39.jpeg"/><Relationship Id="rId16" Type="http://schemas.openxmlformats.org/officeDocument/2006/relationships/image" Target="../media/image40.jpe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7" Type="http://schemas.openxmlformats.org/officeDocument/2006/relationships/image" Target="../media/image31.jpeg"/><Relationship Id="rId8" Type="http://schemas.openxmlformats.org/officeDocument/2006/relationships/image" Target="../media/image32.png"/><Relationship Id="rId9" Type="http://schemas.openxmlformats.org/officeDocument/2006/relationships/image" Target="../media/image33.jpeg"/><Relationship Id="rId10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jp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50.jpg"/><Relationship Id="rId9" Type="http://schemas.openxmlformats.org/officeDocument/2006/relationships/image" Target="../media/image51.png"/><Relationship Id="rId10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studio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466726" y="112714"/>
            <a:ext cx="9064625" cy="1154111"/>
          </a:xfrm>
          <a:ln/>
        </p:spPr>
        <p:txBody>
          <a:bodyPr/>
          <a:lstStyle/>
          <a:p>
            <a:pPr>
              <a:lnSpc>
                <a:spcPct val="87000"/>
              </a:lnSpc>
              <a:buClr>
                <a:srgbClr val="000000"/>
              </a:buClr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sz="3200" dirty="0"/>
              <a:t>Spatial environmental data analysis with </a:t>
            </a:r>
            <a:r>
              <a:rPr lang="en-GB" sz="3200" dirty="0" smtClean="0"/>
              <a:t>R</a:t>
            </a:r>
            <a:br>
              <a:rPr lang="en-GB" sz="3200" dirty="0" smtClean="0"/>
            </a:br>
            <a:r>
              <a:rPr lang="en-GB" sz="3200" dirty="0" smtClean="0"/>
              <a:t>GEO 503</a:t>
            </a:r>
            <a:endParaRPr lang="en-GB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72" y="2486025"/>
            <a:ext cx="6866731" cy="404251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Learning a programming language can help you learn how to think logically.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7371" y="2181225"/>
            <a:ext cx="5365397" cy="4423664"/>
          </a:xfrm>
        </p:spPr>
        <p:txBody>
          <a:bodyPr>
            <a:normAutofit/>
          </a:bodyPr>
          <a:lstStyle/>
          <a:p>
            <a:r>
              <a:rPr lang="en-US" sz="3600" dirty="0"/>
              <a:t>A man who does not know foreign language is ignorant of his own</a:t>
            </a:r>
            <a:r>
              <a:rPr lang="en-US" sz="3600" dirty="0" smtClean="0"/>
              <a:t>.</a:t>
            </a:r>
          </a:p>
          <a:p>
            <a:pPr marL="624698" lvl="3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-- </a:t>
            </a:r>
            <a:r>
              <a:rPr lang="en-US" sz="2400" dirty="0"/>
              <a:t>Johann Wolfgang von </a:t>
            </a:r>
            <a:r>
              <a:rPr lang="en-US" sz="2400" dirty="0" smtClean="0"/>
              <a:t>Goethe</a:t>
            </a:r>
            <a:br>
              <a:rPr lang="en-US" sz="2400" dirty="0" smtClean="0"/>
            </a:br>
            <a:r>
              <a:rPr lang="en-US" sz="2400" dirty="0" smtClean="0"/>
              <a:t>	(1749 </a:t>
            </a:r>
            <a:r>
              <a:rPr lang="en-US" sz="2400" dirty="0"/>
              <a:t>- 1832)</a:t>
            </a:r>
          </a:p>
        </p:txBody>
      </p:sp>
    </p:spTree>
    <p:extLst>
      <p:ext uri="{BB962C8B-B14F-4D97-AF65-F5344CB8AC3E}">
        <p14:creationId xmlns:p14="http://schemas.microsoft.com/office/powerpoint/2010/main" val="49370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886" y="3308794"/>
            <a:ext cx="2819400" cy="3759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7331" y="76315"/>
            <a:ext cx="9182338" cy="7353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Typical GUI Workflow</a:t>
            </a:r>
            <a:endParaRPr lang="en-US" dirty="0"/>
          </a:p>
        </p:txBody>
      </p:sp>
      <p:sp>
        <p:nvSpPr>
          <p:cNvPr id="5" name="Shape 79"/>
          <p:cNvSpPr/>
          <p:nvPr/>
        </p:nvSpPr>
        <p:spPr>
          <a:xfrm>
            <a:off x="622930" y="2223218"/>
            <a:ext cx="1255185" cy="838200"/>
          </a:xfrm>
          <a:prstGeom prst="can">
            <a:avLst>
              <a:gd name="adj" fmla="val 25000"/>
            </a:avLst>
          </a:prstGeom>
          <a:solidFill>
            <a:schemeClr val="bg2">
              <a:lumMod val="75000"/>
            </a:schemeClr>
          </a:solidFill>
          <a:ln w="9525" cap="flat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Data 1: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Field Data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6" name="Shape 80"/>
          <p:cNvSpPr/>
          <p:nvPr/>
        </p:nvSpPr>
        <p:spPr>
          <a:xfrm>
            <a:off x="622930" y="3747215"/>
            <a:ext cx="1255185" cy="838200"/>
          </a:xfrm>
          <a:prstGeom prst="can">
            <a:avLst>
              <a:gd name="adj" fmla="val 25000"/>
            </a:avLst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D</a:t>
            </a:r>
            <a:r>
              <a:rPr lang="en" dirty="0" smtClean="0">
                <a:solidFill>
                  <a:schemeClr val="tx1"/>
                </a:solidFill>
              </a:rPr>
              <a:t>ata</a:t>
            </a:r>
            <a:r>
              <a:rPr lang="en-US" dirty="0" smtClean="0">
                <a:solidFill>
                  <a:schemeClr val="tx1"/>
                </a:solidFill>
              </a:rPr>
              <a:t> 2: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-US" dirty="0" err="1" smtClean="0">
                <a:solidFill>
                  <a:schemeClr val="tx1"/>
                </a:solidFill>
              </a:rPr>
              <a:t>Geotif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8" name="Shape 82"/>
          <p:cNvSpPr/>
          <p:nvPr/>
        </p:nvSpPr>
        <p:spPr>
          <a:xfrm>
            <a:off x="2375531" y="3747213"/>
            <a:ext cx="1371600" cy="84230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ArcGIS</a:t>
            </a:r>
          </a:p>
        </p:txBody>
      </p:sp>
      <p:sp>
        <p:nvSpPr>
          <p:cNvPr id="9" name="Shape 83"/>
          <p:cNvSpPr/>
          <p:nvPr/>
        </p:nvSpPr>
        <p:spPr>
          <a:xfrm>
            <a:off x="4280536" y="2102304"/>
            <a:ext cx="1599311" cy="107090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 err="1" smtClean="0">
                <a:solidFill>
                  <a:schemeClr val="tx1"/>
                </a:solidFill>
              </a:rPr>
              <a:t>Stata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10" name="Shape 84"/>
          <p:cNvSpPr/>
          <p:nvPr/>
        </p:nvSpPr>
        <p:spPr>
          <a:xfrm>
            <a:off x="6414135" y="2102304"/>
            <a:ext cx="1599311" cy="107090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Graphics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Tables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Summaries</a:t>
            </a:r>
          </a:p>
        </p:txBody>
      </p:sp>
      <p:sp>
        <p:nvSpPr>
          <p:cNvPr id="11" name="Shape 85"/>
          <p:cNvSpPr/>
          <p:nvPr/>
        </p:nvSpPr>
        <p:spPr>
          <a:xfrm>
            <a:off x="8319135" y="2105025"/>
            <a:ext cx="1599311" cy="107090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Word</a:t>
            </a:r>
            <a:endParaRPr lang="en" dirty="0">
              <a:solidFill>
                <a:schemeClr val="tx1"/>
              </a:solidFill>
            </a:endParaRPr>
          </a:p>
        </p:txBody>
      </p:sp>
      <p:cxnSp>
        <p:nvCxnSpPr>
          <p:cNvPr id="12" name="Shape 86"/>
          <p:cNvCxnSpPr>
            <a:stCxn id="5" idx="4"/>
            <a:endCxn id="21" idx="2"/>
          </p:cNvCxnSpPr>
          <p:nvPr/>
        </p:nvCxnSpPr>
        <p:spPr>
          <a:xfrm>
            <a:off x="1878115" y="2642313"/>
            <a:ext cx="573615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" name="Shape 87"/>
          <p:cNvCxnSpPr>
            <a:stCxn id="6" idx="4"/>
          </p:cNvCxnSpPr>
          <p:nvPr/>
        </p:nvCxnSpPr>
        <p:spPr>
          <a:xfrm>
            <a:off x="1878115" y="4166313"/>
            <a:ext cx="345015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89"/>
          <p:cNvCxnSpPr>
            <a:stCxn id="21" idx="4"/>
            <a:endCxn id="9" idx="1"/>
          </p:cNvCxnSpPr>
          <p:nvPr/>
        </p:nvCxnSpPr>
        <p:spPr>
          <a:xfrm flipV="1">
            <a:off x="3706915" y="2637759"/>
            <a:ext cx="573615" cy="4554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90"/>
          <p:cNvCxnSpPr>
            <a:stCxn id="9" idx="3"/>
            <a:endCxn id="10" idx="1"/>
          </p:cNvCxnSpPr>
          <p:nvPr/>
        </p:nvCxnSpPr>
        <p:spPr>
          <a:xfrm>
            <a:off x="5879846" y="2637758"/>
            <a:ext cx="534289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" name="Shape 91"/>
          <p:cNvCxnSpPr>
            <a:stCxn id="10" idx="3"/>
            <a:endCxn id="11" idx="1"/>
          </p:cNvCxnSpPr>
          <p:nvPr/>
        </p:nvCxnSpPr>
        <p:spPr>
          <a:xfrm>
            <a:off x="8013447" y="2637764"/>
            <a:ext cx="305689" cy="2721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" name="Shape 80"/>
          <p:cNvSpPr/>
          <p:nvPr/>
        </p:nvSpPr>
        <p:spPr>
          <a:xfrm>
            <a:off x="2451730" y="2223218"/>
            <a:ext cx="1255185" cy="838200"/>
          </a:xfrm>
          <a:prstGeom prst="can">
            <a:avLst>
              <a:gd name="adj" fmla="val 25000"/>
            </a:avLst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Excel</a:t>
            </a:r>
            <a:endParaRPr lang="en" dirty="0">
              <a:solidFill>
                <a:schemeClr val="tx1"/>
              </a:solidFill>
            </a:endParaRPr>
          </a:p>
        </p:txBody>
      </p:sp>
      <p:cxnSp>
        <p:nvCxnSpPr>
          <p:cNvPr id="56" name="Curved Connector 55"/>
          <p:cNvCxnSpPr>
            <a:stCxn id="8" idx="3"/>
            <a:endCxn id="21" idx="3"/>
          </p:cNvCxnSpPr>
          <p:nvPr/>
        </p:nvCxnSpPr>
        <p:spPr>
          <a:xfrm flipH="1" flipV="1">
            <a:off x="3079329" y="3061416"/>
            <a:ext cx="667807" cy="1106954"/>
          </a:xfrm>
          <a:prstGeom prst="curvedConnector4">
            <a:avLst>
              <a:gd name="adj1" fmla="val -34231"/>
              <a:gd name="adj2" fmla="val 6902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8" idx="1"/>
            <a:endCxn id="8" idx="2"/>
          </p:cNvCxnSpPr>
          <p:nvPr/>
        </p:nvCxnSpPr>
        <p:spPr>
          <a:xfrm rot="10800000" flipH="1" flipV="1">
            <a:off x="2375531" y="4168369"/>
            <a:ext cx="685800" cy="421154"/>
          </a:xfrm>
          <a:prstGeom prst="curvedConnector4">
            <a:avLst>
              <a:gd name="adj1" fmla="val -33333"/>
              <a:gd name="adj2" fmla="val 15427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/>
          <p:cNvCxnSpPr>
            <a:stCxn id="9" idx="2"/>
            <a:endCxn id="8" idx="2"/>
          </p:cNvCxnSpPr>
          <p:nvPr/>
        </p:nvCxnSpPr>
        <p:spPr>
          <a:xfrm rot="5400000">
            <a:off x="3362608" y="2871938"/>
            <a:ext cx="1416309" cy="2018856"/>
          </a:xfrm>
          <a:prstGeom prst="curvedConnector3">
            <a:avLst>
              <a:gd name="adj1" fmla="val 11614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8" idx="3"/>
            <a:endCxn id="10" idx="2"/>
          </p:cNvCxnSpPr>
          <p:nvPr/>
        </p:nvCxnSpPr>
        <p:spPr>
          <a:xfrm flipV="1">
            <a:off x="3747133" y="3173212"/>
            <a:ext cx="3466656" cy="995155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/>
          <p:cNvCxnSpPr>
            <a:stCxn id="9" idx="0"/>
            <a:endCxn id="21" idx="1"/>
          </p:cNvCxnSpPr>
          <p:nvPr/>
        </p:nvCxnSpPr>
        <p:spPr>
          <a:xfrm rot="16200000" flipH="1" flipV="1">
            <a:off x="4019304" y="1162326"/>
            <a:ext cx="120909" cy="2000863"/>
          </a:xfrm>
          <a:prstGeom prst="curvedConnector3">
            <a:avLst>
              <a:gd name="adj1" fmla="val -18906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0432" y="4912908"/>
            <a:ext cx="5334000" cy="2031289"/>
          </a:xfrm>
          <a:prstGeom prst="rect">
            <a:avLst/>
          </a:prstGeom>
          <a:noFill/>
        </p:spPr>
        <p:txBody>
          <a:bodyPr wrap="square" lIns="91401" tIns="45702" rIns="91401" bIns="45702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2"/>
                </a:solidFill>
              </a:rPr>
              <a:t>Advisor: 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i="1" dirty="0" smtClean="0">
              <a:solidFill>
                <a:schemeClr val="accent2"/>
              </a:solidFill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i="1" dirty="0" smtClean="0">
                <a:solidFill>
                  <a:schemeClr val="accent2"/>
                </a:solidFill>
              </a:rPr>
              <a:t>I’ve updated the field data with a  few more locations, please re-run that analysis…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i="1" dirty="0" smtClean="0">
              <a:solidFill>
                <a:schemeClr val="accent2"/>
              </a:solidFill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i="1" dirty="0" smtClean="0">
                <a:solidFill>
                  <a:schemeClr val="accent2"/>
                </a:solidFill>
              </a:rPr>
              <a:t>New satellite data are available, can you update that figure?</a:t>
            </a:r>
            <a:endParaRPr lang="en-US" i="1" dirty="0">
              <a:solidFill>
                <a:schemeClr val="accent2"/>
              </a:solidFill>
            </a:endParaRPr>
          </a:p>
        </p:txBody>
      </p:sp>
      <p:cxnSp>
        <p:nvCxnSpPr>
          <p:cNvPr id="103" name="Curved Connector 102"/>
          <p:cNvCxnSpPr>
            <a:stCxn id="21" idx="1"/>
            <a:endCxn id="8" idx="2"/>
          </p:cNvCxnSpPr>
          <p:nvPr/>
        </p:nvCxnSpPr>
        <p:spPr>
          <a:xfrm rot="16200000" flipH="1" flipV="1">
            <a:off x="1887173" y="3397376"/>
            <a:ext cx="2366307" cy="17993"/>
          </a:xfrm>
          <a:prstGeom prst="curvedConnector5">
            <a:avLst>
              <a:gd name="adj1" fmla="val -22969"/>
              <a:gd name="adj2" fmla="val 15919013"/>
              <a:gd name="adj3" fmla="val 11986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>
            <a:stCxn id="21" idx="3"/>
            <a:endCxn id="8" idx="1"/>
          </p:cNvCxnSpPr>
          <p:nvPr/>
        </p:nvCxnSpPr>
        <p:spPr>
          <a:xfrm rot="5400000">
            <a:off x="2173955" y="3263000"/>
            <a:ext cx="1106954" cy="703793"/>
          </a:xfrm>
          <a:prstGeom prst="curvedConnector4">
            <a:avLst>
              <a:gd name="adj1" fmla="val 30977"/>
              <a:gd name="adj2" fmla="val 13248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urved Connector 154"/>
          <p:cNvCxnSpPr>
            <a:stCxn id="10" idx="0"/>
            <a:endCxn id="21" idx="1"/>
          </p:cNvCxnSpPr>
          <p:nvPr/>
        </p:nvCxnSpPr>
        <p:spPr>
          <a:xfrm rot="16200000" flipH="1" flipV="1">
            <a:off x="5086100" y="95526"/>
            <a:ext cx="120909" cy="4134462"/>
          </a:xfrm>
          <a:prstGeom prst="curvedConnector3">
            <a:avLst>
              <a:gd name="adj1" fmla="val -46687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urved Connector 156"/>
          <p:cNvCxnSpPr>
            <a:stCxn id="21" idx="1"/>
            <a:endCxn id="10" idx="0"/>
          </p:cNvCxnSpPr>
          <p:nvPr/>
        </p:nvCxnSpPr>
        <p:spPr>
          <a:xfrm rot="5400000" flipH="1" flipV="1">
            <a:off x="5086100" y="95529"/>
            <a:ext cx="120909" cy="4134462"/>
          </a:xfrm>
          <a:prstGeom prst="curvedConnector3">
            <a:avLst>
              <a:gd name="adj1" fmla="val 72314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hape 86"/>
          <p:cNvCxnSpPr>
            <a:stCxn id="8" idx="0"/>
            <a:endCxn id="21" idx="3"/>
          </p:cNvCxnSpPr>
          <p:nvPr/>
        </p:nvCxnSpPr>
        <p:spPr>
          <a:xfrm flipV="1">
            <a:off x="3061331" y="3061418"/>
            <a:ext cx="17992" cy="685795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7467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925719" y="1614936"/>
            <a:ext cx="1255185" cy="566716"/>
          </a:xfrm>
          <a:prstGeom prst="can">
            <a:avLst>
              <a:gd name="adj" fmla="val 25000"/>
            </a:avLst>
          </a:prstGeom>
          <a:solidFill>
            <a:schemeClr val="bg1">
              <a:lumMod val="65000"/>
              <a:lumOff val="35000"/>
            </a:schemeClr>
          </a:solidFill>
          <a:ln w="9525" cap="flat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600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0" name="Shape 80"/>
          <p:cNvSpPr/>
          <p:nvPr/>
        </p:nvSpPr>
        <p:spPr>
          <a:xfrm>
            <a:off x="925719" y="2344203"/>
            <a:ext cx="1255185" cy="566716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600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1" name="Shape 81"/>
          <p:cNvSpPr/>
          <p:nvPr/>
        </p:nvSpPr>
        <p:spPr>
          <a:xfrm>
            <a:off x="925719" y="3073471"/>
            <a:ext cx="1255185" cy="566716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600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2" name="Shape 82"/>
          <p:cNvSpPr/>
          <p:nvPr/>
        </p:nvSpPr>
        <p:spPr>
          <a:xfrm>
            <a:off x="2904336" y="2092107"/>
            <a:ext cx="1599311" cy="1070908"/>
          </a:xfrm>
          <a:prstGeom prst="rect">
            <a:avLst/>
          </a:prstGeom>
          <a:solidFill>
            <a:srgbClr val="595959"/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Gather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Clean</a:t>
            </a:r>
          </a:p>
          <a:p>
            <a:pPr algn="ctr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Prepare</a:t>
            </a:r>
          </a:p>
        </p:txBody>
      </p:sp>
      <p:sp>
        <p:nvSpPr>
          <p:cNvPr id="83" name="Shape 83"/>
          <p:cNvSpPr/>
          <p:nvPr/>
        </p:nvSpPr>
        <p:spPr>
          <a:xfrm>
            <a:off x="4905543" y="2092107"/>
            <a:ext cx="1599311" cy="1070908"/>
          </a:xfrm>
          <a:prstGeom prst="rect">
            <a:avLst/>
          </a:prstGeom>
          <a:solidFill>
            <a:srgbClr val="595959"/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84" name="Shape 84"/>
          <p:cNvSpPr/>
          <p:nvPr/>
        </p:nvSpPr>
        <p:spPr>
          <a:xfrm>
            <a:off x="7323936" y="1362840"/>
            <a:ext cx="1599311" cy="1070908"/>
          </a:xfrm>
          <a:prstGeom prst="rect">
            <a:avLst/>
          </a:prstGeom>
          <a:solidFill>
            <a:srgbClr val="595959"/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Graphics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Tables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Summaries</a:t>
            </a:r>
          </a:p>
        </p:txBody>
      </p:sp>
      <p:sp>
        <p:nvSpPr>
          <p:cNvPr id="85" name="Shape 85"/>
          <p:cNvSpPr/>
          <p:nvPr/>
        </p:nvSpPr>
        <p:spPr>
          <a:xfrm>
            <a:off x="7323936" y="2910920"/>
            <a:ext cx="1599311" cy="1070908"/>
          </a:xfrm>
          <a:prstGeom prst="rect">
            <a:avLst/>
          </a:prstGeom>
          <a:solidFill>
            <a:srgbClr val="595959"/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Websites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Presentations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Manuscripts</a:t>
            </a:r>
          </a:p>
        </p:txBody>
      </p:sp>
      <p:cxnSp>
        <p:nvCxnSpPr>
          <p:cNvPr id="86" name="Shape 86"/>
          <p:cNvCxnSpPr>
            <a:stCxn id="79" idx="4"/>
            <a:endCxn id="82" idx="1"/>
          </p:cNvCxnSpPr>
          <p:nvPr/>
        </p:nvCxnSpPr>
        <p:spPr>
          <a:xfrm>
            <a:off x="2180905" y="1898294"/>
            <a:ext cx="723431" cy="729267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7" name="Shape 87"/>
          <p:cNvCxnSpPr>
            <a:stCxn id="80" idx="4"/>
            <a:endCxn id="82" idx="1"/>
          </p:cNvCxnSpPr>
          <p:nvPr/>
        </p:nvCxnSpPr>
        <p:spPr>
          <a:xfrm>
            <a:off x="2180905" y="2627561"/>
            <a:ext cx="723431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" name="Shape 88"/>
          <p:cNvCxnSpPr>
            <a:stCxn id="81" idx="4"/>
            <a:endCxn id="82" idx="1"/>
          </p:cNvCxnSpPr>
          <p:nvPr/>
        </p:nvCxnSpPr>
        <p:spPr>
          <a:xfrm flipV="1">
            <a:off x="2180905" y="2627561"/>
            <a:ext cx="723431" cy="729267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" name="Shape 89"/>
          <p:cNvCxnSpPr>
            <a:stCxn id="82" idx="3"/>
            <a:endCxn id="83" idx="1"/>
          </p:cNvCxnSpPr>
          <p:nvPr/>
        </p:nvCxnSpPr>
        <p:spPr>
          <a:xfrm>
            <a:off x="4503642" y="2627561"/>
            <a:ext cx="401895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0" name="Shape 90"/>
          <p:cNvCxnSpPr>
            <a:stCxn id="83" idx="3"/>
            <a:endCxn id="84" idx="1"/>
          </p:cNvCxnSpPr>
          <p:nvPr/>
        </p:nvCxnSpPr>
        <p:spPr>
          <a:xfrm flipV="1">
            <a:off x="6504852" y="1898294"/>
            <a:ext cx="819083" cy="729267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1" name="Shape 91"/>
          <p:cNvCxnSpPr>
            <a:stCxn id="84" idx="2"/>
            <a:endCxn id="85" idx="0"/>
          </p:cNvCxnSpPr>
          <p:nvPr/>
        </p:nvCxnSpPr>
        <p:spPr>
          <a:xfrm>
            <a:off x="8123587" y="2433748"/>
            <a:ext cx="0" cy="477172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" name="Shape 92"/>
          <p:cNvCxnSpPr>
            <a:stCxn id="83" idx="3"/>
            <a:endCxn id="85" idx="1"/>
          </p:cNvCxnSpPr>
          <p:nvPr/>
        </p:nvCxnSpPr>
        <p:spPr>
          <a:xfrm>
            <a:off x="6504852" y="2627563"/>
            <a:ext cx="819083" cy="818813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3" name="Shape 93"/>
          <p:cNvSpPr txBox="1"/>
          <p:nvPr/>
        </p:nvSpPr>
        <p:spPr>
          <a:xfrm>
            <a:off x="5034961" y="7098337"/>
            <a:ext cx="5040906" cy="426113"/>
          </a:xfrm>
          <a:prstGeom prst="rect">
            <a:avLst/>
          </a:prstGeom>
          <a:noFill/>
        </p:spPr>
        <p:txBody>
          <a:bodyPr lIns="100726" tIns="100726" rIns="100726" bIns="10072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1100" dirty="0">
                <a:solidFill>
                  <a:schemeClr val="tx1"/>
                </a:solidFill>
              </a:rPr>
              <a:t>Adapted from Gandrud (2014) </a:t>
            </a:r>
            <a:r>
              <a:rPr lang="en" sz="1100" i="1" dirty="0">
                <a:solidFill>
                  <a:schemeClr val="tx1"/>
                </a:solidFill>
              </a:rPr>
              <a:t>Reproducible Research with R and RStudio</a:t>
            </a:r>
            <a:r>
              <a:rPr lang="en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517113" y="3590569"/>
            <a:ext cx="2057400" cy="1128473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t" anchorCtr="0">
            <a:noAutofit/>
          </a:bodyPr>
          <a:lstStyle/>
          <a:p>
            <a:pPr lvl="0" rtl="0">
              <a:lnSpc>
                <a:spcPct val="100000"/>
              </a:lnSpc>
              <a:buNone/>
            </a:pPr>
            <a:r>
              <a:rPr lang="en-US" dirty="0" err="1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File.download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buNone/>
            </a:pPr>
            <a:r>
              <a:rPr lang="en-US" dirty="0" err="1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ROpenSci</a:t>
            </a:r>
            <a:r>
              <a:rPr lang="en-US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APIs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2955512" y="3285770"/>
            <a:ext cx="1480306" cy="1345830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t" anchorCtr="0">
            <a:noAutofit/>
          </a:bodyPr>
          <a:lstStyle/>
          <a:p>
            <a:pPr lvl="0" rtl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GDAL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buNone/>
            </a:pPr>
            <a:r>
              <a:rPr lang="en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GRASS</a:t>
            </a:r>
            <a:r>
              <a:rPr lang="en-US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GIS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buNone/>
            </a:pPr>
            <a:r>
              <a:rPr lang="en-US" dirty="0" err="1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dplyr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4936715" y="3285769"/>
            <a:ext cx="1760301" cy="1128473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Statistics</a:t>
            </a:r>
          </a:p>
          <a:p>
            <a:pPr>
              <a:lnSpc>
                <a:spcPct val="100000"/>
              </a:lnSpc>
            </a:pPr>
            <a:r>
              <a:rPr lang="en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Models</a:t>
            </a:r>
            <a:endParaRPr lang="en-US" dirty="0" smtClean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00000"/>
              </a:lnSpc>
            </a:pPr>
            <a:r>
              <a:rPr lang="en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BUGS/JAGS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buNone/>
            </a:pP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7247731" y="3855848"/>
            <a:ext cx="2032386" cy="1128473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t" anchorCtr="0">
            <a:noAutofit/>
          </a:bodyPr>
          <a:lstStyle/>
          <a:p>
            <a:pPr lvl="0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xtable</a:t>
            </a:r>
          </a:p>
          <a:p>
            <a:pPr lvl="0" rtl="0">
              <a:lnSpc>
                <a:spcPct val="100000"/>
              </a:lnSpc>
              <a:buNone/>
            </a:pPr>
            <a:r>
              <a:rPr lang="en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knitr/sweave</a:t>
            </a:r>
            <a:endParaRPr lang="en-US" dirty="0" smtClean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buNone/>
            </a:pPr>
            <a:r>
              <a:rPr lang="en-US" dirty="0" err="1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rmarkdown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99731" y="1428534"/>
            <a:ext cx="890125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Scripts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>
            <a:stCxn id="2" idx="2"/>
          </p:cNvCxnSpPr>
          <p:nvPr/>
        </p:nvCxnSpPr>
        <p:spPr>
          <a:xfrm flipH="1">
            <a:off x="2415705" y="1647825"/>
            <a:ext cx="2229089" cy="5044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" idx="2"/>
          </p:cNvCxnSpPr>
          <p:nvPr/>
        </p:nvCxnSpPr>
        <p:spPr>
          <a:xfrm flipH="1">
            <a:off x="4638725" y="1647825"/>
            <a:ext cx="6069" cy="9797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" idx="2"/>
          </p:cNvCxnSpPr>
          <p:nvPr/>
        </p:nvCxnSpPr>
        <p:spPr>
          <a:xfrm>
            <a:off x="4644794" y="1647825"/>
            <a:ext cx="2463889" cy="5137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8512" y="4571932"/>
            <a:ext cx="5334000" cy="2031289"/>
          </a:xfrm>
          <a:prstGeom prst="rect">
            <a:avLst/>
          </a:prstGeom>
          <a:noFill/>
        </p:spPr>
        <p:txBody>
          <a:bodyPr wrap="square" lIns="91401" tIns="45702" rIns="91401" bIns="45702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2"/>
                </a:solidFill>
              </a:rPr>
              <a:t>Advisor: 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i="1" dirty="0" smtClean="0">
              <a:solidFill>
                <a:schemeClr val="accent2"/>
              </a:solidFill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i="1" dirty="0" smtClean="0">
                <a:solidFill>
                  <a:schemeClr val="accent2"/>
                </a:solidFill>
              </a:rPr>
              <a:t>I’ve updated the field data with a  few more locations, please re-run that analysis…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i="1" dirty="0" smtClean="0">
              <a:solidFill>
                <a:schemeClr val="accent2"/>
              </a:solidFill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i="1" dirty="0" smtClean="0">
                <a:solidFill>
                  <a:schemeClr val="accent2"/>
                </a:solidFill>
              </a:rPr>
              <a:t>New satellite data are available, can you update that figure?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5161" y="5702116"/>
            <a:ext cx="2122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</a:rPr>
              <a:t>Sure, I can do that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</a:rPr>
              <a:t>this afternoon…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76486" y="407226"/>
            <a:ext cx="8312587" cy="722164"/>
          </a:xfrm>
        </p:spPr>
        <p:txBody>
          <a:bodyPr>
            <a:noAutofit/>
          </a:bodyPr>
          <a:lstStyle/>
          <a:p>
            <a:r>
              <a:rPr lang="en-US" sz="3600" dirty="0"/>
              <a:t>Organized and repeatable workflow (and some example commands)</a:t>
            </a:r>
          </a:p>
        </p:txBody>
      </p:sp>
    </p:spTree>
    <p:extLst>
      <p:ext uri="{BB962C8B-B14F-4D97-AF65-F5344CB8AC3E}">
        <p14:creationId xmlns:p14="http://schemas.microsoft.com/office/powerpoint/2010/main" val="5085662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10" y="3218851"/>
            <a:ext cx="8070721" cy="376297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84163" y="29855"/>
            <a:ext cx="6324600" cy="2564560"/>
            <a:chOff x="313532" y="733425"/>
            <a:chExt cx="6324600" cy="25645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3532" y="733425"/>
              <a:ext cx="6324600" cy="256456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42131" y="1190624"/>
              <a:ext cx="5715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/>
                <a:t>Repeatability of published microarray gene expression Analyses</a:t>
              </a:r>
              <a:r>
                <a:rPr lang="en-US" dirty="0"/>
                <a:t>. </a:t>
              </a:r>
              <a:r>
                <a:rPr lang="en-US" i="1" dirty="0"/>
                <a:t>Nature Genetics </a:t>
              </a:r>
              <a:r>
                <a:rPr lang="en-US" dirty="0"/>
                <a:t>41(2):149 </a:t>
              </a:r>
            </a:p>
            <a:p>
              <a:pPr>
                <a:lnSpc>
                  <a:spcPct val="100000"/>
                </a:lnSpc>
              </a:pP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485731" y="2257425"/>
            <a:ext cx="3361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u="sng" dirty="0">
                <a:solidFill>
                  <a:schemeClr val="tx1"/>
                </a:solidFill>
              </a:rPr>
              <a:t>18 </a:t>
            </a:r>
            <a:r>
              <a:rPr lang="en-US" dirty="0" smtClean="0">
                <a:solidFill>
                  <a:schemeClr val="tx1"/>
                </a:solidFill>
              </a:rPr>
              <a:t>articles: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</a:rPr>
              <a:t>  2   reproducible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</a:rPr>
              <a:t>  6   partially 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</a:rPr>
              <a:t>  10 </a:t>
            </a:r>
            <a:r>
              <a:rPr lang="en-US" dirty="0">
                <a:solidFill>
                  <a:schemeClr val="tx1"/>
                </a:solidFill>
              </a:rPr>
              <a:t>could not be </a:t>
            </a:r>
            <a:r>
              <a:rPr lang="en-US" dirty="0" smtClean="0">
                <a:solidFill>
                  <a:schemeClr val="tx1"/>
                </a:solidFill>
              </a:rPr>
              <a:t>reproduced!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56731" y="352425"/>
            <a:ext cx="6087387" cy="7353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Reproducible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69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Programming gives you access to more computer power.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7371" y="2181225"/>
            <a:ext cx="5365397" cy="4423664"/>
          </a:xfrm>
        </p:spPr>
        <p:txBody>
          <a:bodyPr>
            <a:normAutofit/>
          </a:bodyPr>
          <a:lstStyle/>
          <a:p>
            <a:r>
              <a:rPr lang="en-US" sz="3600" dirty="0"/>
              <a:t>The computer is incredibly fast, accurate, and stupid. Man is unbelievably slow, inaccurate, and brilliant. The marriage of the two is a force beyond calculation.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		</a:t>
            </a:r>
            <a:r>
              <a:rPr lang="en-US" sz="2800" dirty="0" smtClean="0"/>
              <a:t>-- </a:t>
            </a:r>
            <a:r>
              <a:rPr lang="en-US" sz="2800" dirty="0"/>
              <a:t>Leo </a:t>
            </a:r>
            <a:r>
              <a:rPr lang="en-US" sz="2800" dirty="0" err="1" smtClean="0"/>
              <a:t>Cherne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3958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925719" y="1614936"/>
            <a:ext cx="1255185" cy="566716"/>
          </a:xfrm>
          <a:prstGeom prst="can">
            <a:avLst>
              <a:gd name="adj" fmla="val 25000"/>
            </a:avLst>
          </a:prstGeom>
          <a:solidFill>
            <a:schemeClr val="bg1">
              <a:lumMod val="65000"/>
              <a:lumOff val="35000"/>
            </a:schemeClr>
          </a:solidFill>
          <a:ln w="9525" cap="flat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600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0" name="Shape 80"/>
          <p:cNvSpPr/>
          <p:nvPr/>
        </p:nvSpPr>
        <p:spPr>
          <a:xfrm>
            <a:off x="925719" y="2344203"/>
            <a:ext cx="1255185" cy="566716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600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1" name="Shape 81"/>
          <p:cNvSpPr/>
          <p:nvPr/>
        </p:nvSpPr>
        <p:spPr>
          <a:xfrm>
            <a:off x="925719" y="3073471"/>
            <a:ext cx="1255185" cy="566716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600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2" name="Shape 82"/>
          <p:cNvSpPr/>
          <p:nvPr/>
        </p:nvSpPr>
        <p:spPr>
          <a:xfrm>
            <a:off x="2904336" y="2092107"/>
            <a:ext cx="1599311" cy="1070908"/>
          </a:xfrm>
          <a:prstGeom prst="rect">
            <a:avLst/>
          </a:prstGeom>
          <a:solidFill>
            <a:srgbClr val="595959"/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Gather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Clean</a:t>
            </a:r>
          </a:p>
          <a:p>
            <a:pPr algn="ctr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Prepare</a:t>
            </a:r>
          </a:p>
        </p:txBody>
      </p:sp>
      <p:sp>
        <p:nvSpPr>
          <p:cNvPr id="83" name="Shape 83"/>
          <p:cNvSpPr/>
          <p:nvPr/>
        </p:nvSpPr>
        <p:spPr>
          <a:xfrm>
            <a:off x="4905543" y="2092107"/>
            <a:ext cx="1599311" cy="1070908"/>
          </a:xfrm>
          <a:prstGeom prst="rect">
            <a:avLst/>
          </a:prstGeom>
          <a:solidFill>
            <a:srgbClr val="595959"/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84" name="Shape 84"/>
          <p:cNvSpPr/>
          <p:nvPr/>
        </p:nvSpPr>
        <p:spPr>
          <a:xfrm>
            <a:off x="7323936" y="1362840"/>
            <a:ext cx="1599311" cy="1070908"/>
          </a:xfrm>
          <a:prstGeom prst="rect">
            <a:avLst/>
          </a:prstGeom>
          <a:solidFill>
            <a:srgbClr val="595959"/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Graphics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Tables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Summaries</a:t>
            </a:r>
          </a:p>
        </p:txBody>
      </p:sp>
      <p:sp>
        <p:nvSpPr>
          <p:cNvPr id="85" name="Shape 85"/>
          <p:cNvSpPr/>
          <p:nvPr/>
        </p:nvSpPr>
        <p:spPr>
          <a:xfrm>
            <a:off x="7323936" y="2910920"/>
            <a:ext cx="1599311" cy="1070908"/>
          </a:xfrm>
          <a:prstGeom prst="rect">
            <a:avLst/>
          </a:prstGeom>
          <a:solidFill>
            <a:srgbClr val="595959"/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26" tIns="100726" rIns="100726" bIns="100726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Websites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Presentations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Manuscripts</a:t>
            </a:r>
          </a:p>
        </p:txBody>
      </p:sp>
      <p:cxnSp>
        <p:nvCxnSpPr>
          <p:cNvPr id="86" name="Shape 86"/>
          <p:cNvCxnSpPr>
            <a:stCxn id="79" idx="4"/>
            <a:endCxn id="82" idx="1"/>
          </p:cNvCxnSpPr>
          <p:nvPr/>
        </p:nvCxnSpPr>
        <p:spPr>
          <a:xfrm>
            <a:off x="2180905" y="1898294"/>
            <a:ext cx="723431" cy="729267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7" name="Shape 87"/>
          <p:cNvCxnSpPr>
            <a:stCxn id="80" idx="4"/>
            <a:endCxn id="82" idx="1"/>
          </p:cNvCxnSpPr>
          <p:nvPr/>
        </p:nvCxnSpPr>
        <p:spPr>
          <a:xfrm>
            <a:off x="2180905" y="2627561"/>
            <a:ext cx="723431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" name="Shape 88"/>
          <p:cNvCxnSpPr>
            <a:stCxn id="81" idx="4"/>
            <a:endCxn id="82" idx="1"/>
          </p:cNvCxnSpPr>
          <p:nvPr/>
        </p:nvCxnSpPr>
        <p:spPr>
          <a:xfrm flipV="1">
            <a:off x="2180905" y="2627561"/>
            <a:ext cx="723431" cy="729267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" name="Shape 89"/>
          <p:cNvCxnSpPr>
            <a:stCxn id="82" idx="3"/>
            <a:endCxn id="83" idx="1"/>
          </p:cNvCxnSpPr>
          <p:nvPr/>
        </p:nvCxnSpPr>
        <p:spPr>
          <a:xfrm>
            <a:off x="4503642" y="2627561"/>
            <a:ext cx="401895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0" name="Shape 90"/>
          <p:cNvCxnSpPr>
            <a:stCxn id="83" idx="3"/>
            <a:endCxn id="84" idx="1"/>
          </p:cNvCxnSpPr>
          <p:nvPr/>
        </p:nvCxnSpPr>
        <p:spPr>
          <a:xfrm flipV="1">
            <a:off x="6504852" y="1898294"/>
            <a:ext cx="819083" cy="729267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1" name="Shape 91"/>
          <p:cNvCxnSpPr>
            <a:stCxn id="84" idx="2"/>
            <a:endCxn id="85" idx="0"/>
          </p:cNvCxnSpPr>
          <p:nvPr/>
        </p:nvCxnSpPr>
        <p:spPr>
          <a:xfrm>
            <a:off x="8123587" y="2433748"/>
            <a:ext cx="0" cy="477172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" name="Shape 92"/>
          <p:cNvCxnSpPr>
            <a:stCxn id="83" idx="3"/>
            <a:endCxn id="85" idx="1"/>
          </p:cNvCxnSpPr>
          <p:nvPr/>
        </p:nvCxnSpPr>
        <p:spPr>
          <a:xfrm>
            <a:off x="6504852" y="2627563"/>
            <a:ext cx="819083" cy="818813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3" name="Shape 93"/>
          <p:cNvSpPr txBox="1"/>
          <p:nvPr/>
        </p:nvSpPr>
        <p:spPr>
          <a:xfrm>
            <a:off x="5034961" y="7098337"/>
            <a:ext cx="5040906" cy="426113"/>
          </a:xfrm>
          <a:prstGeom prst="rect">
            <a:avLst/>
          </a:prstGeom>
          <a:noFill/>
        </p:spPr>
        <p:txBody>
          <a:bodyPr lIns="100726" tIns="100726" rIns="100726" bIns="10072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1100" dirty="0">
                <a:solidFill>
                  <a:schemeClr val="tx1"/>
                </a:solidFill>
              </a:rPr>
              <a:t>Adapted from Gandrud (2014) </a:t>
            </a:r>
            <a:r>
              <a:rPr lang="en" sz="1100" i="1" dirty="0">
                <a:solidFill>
                  <a:schemeClr val="tx1"/>
                </a:solidFill>
              </a:rPr>
              <a:t>Reproducible Research with R and RStudio</a:t>
            </a:r>
            <a:r>
              <a:rPr lang="en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99731" y="1428534"/>
            <a:ext cx="890125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Scripts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>
            <a:stCxn id="2" idx="2"/>
          </p:cNvCxnSpPr>
          <p:nvPr/>
        </p:nvCxnSpPr>
        <p:spPr>
          <a:xfrm flipH="1">
            <a:off x="2415705" y="1647825"/>
            <a:ext cx="2229089" cy="5044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" idx="2"/>
          </p:cNvCxnSpPr>
          <p:nvPr/>
        </p:nvCxnSpPr>
        <p:spPr>
          <a:xfrm flipH="1">
            <a:off x="4638725" y="1647825"/>
            <a:ext cx="6069" cy="9797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" idx="2"/>
          </p:cNvCxnSpPr>
          <p:nvPr/>
        </p:nvCxnSpPr>
        <p:spPr>
          <a:xfrm>
            <a:off x="4644794" y="1647825"/>
            <a:ext cx="2463889" cy="5137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56668" y="5107604"/>
            <a:ext cx="5334000" cy="1200292"/>
          </a:xfrm>
          <a:prstGeom prst="rect">
            <a:avLst/>
          </a:prstGeom>
          <a:noFill/>
        </p:spPr>
        <p:txBody>
          <a:bodyPr wrap="square" lIns="91401" tIns="45702" rIns="91401" bIns="45702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2"/>
                </a:solidFill>
              </a:rPr>
              <a:t>Advisor: 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i="1" dirty="0" smtClean="0">
              <a:solidFill>
                <a:schemeClr val="accent2"/>
              </a:solidFill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i="1" dirty="0" smtClean="0">
                <a:solidFill>
                  <a:schemeClr val="accent2"/>
                </a:solidFill>
              </a:rPr>
              <a:t>I want you to take he analysis you developed for Buffalo and run it globally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5161" y="5702116"/>
            <a:ext cx="2122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</a:rPr>
              <a:t>Sure, I can do that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</a:rPr>
              <a:t>this afternoon…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76486" y="407226"/>
            <a:ext cx="8312587" cy="722164"/>
          </a:xfrm>
        </p:spPr>
        <p:txBody>
          <a:bodyPr>
            <a:noAutofit/>
          </a:bodyPr>
          <a:lstStyle/>
          <a:p>
            <a:r>
              <a:rPr lang="en-US" sz="3600" dirty="0"/>
              <a:t>Organized and repeatable workflow (and some example commands)</a:t>
            </a:r>
          </a:p>
        </p:txBody>
      </p:sp>
    </p:spTree>
    <p:extLst>
      <p:ext uri="{BB962C8B-B14F-4D97-AF65-F5344CB8AC3E}">
        <p14:creationId xmlns:p14="http://schemas.microsoft.com/office/powerpoint/2010/main" val="7535179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762" y="62779"/>
            <a:ext cx="9068277" cy="6591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From Graphical User Interface (GUI)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599531" y="6143625"/>
            <a:ext cx="632460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599531" y="2105025"/>
            <a:ext cx="0" cy="403860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131" y="3324225"/>
            <a:ext cx="2305639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Productivity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4131" y="6372225"/>
            <a:ext cx="1081346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Time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 rot="21017052">
            <a:off x="2516897" y="2481443"/>
            <a:ext cx="5628422" cy="3111263"/>
          </a:xfrm>
          <a:custGeom>
            <a:avLst/>
            <a:gdLst>
              <a:gd name="connsiteX0" fmla="*/ 0 w 5563863"/>
              <a:gd name="connsiteY0" fmla="*/ 1840225 h 3111263"/>
              <a:gd name="connsiteX1" fmla="*/ 2151245 w 5563863"/>
              <a:gd name="connsiteY1" fmla="*/ 3041123 h 3111263"/>
              <a:gd name="connsiteX2" fmla="*/ 5563863 w 5563863"/>
              <a:gd name="connsiteY2" fmla="*/ 0 h 311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63863" h="3111263">
                <a:moveTo>
                  <a:pt x="0" y="1840225"/>
                </a:moveTo>
                <a:cubicBezTo>
                  <a:pt x="611967" y="2594026"/>
                  <a:pt x="1223935" y="3347827"/>
                  <a:pt x="2151245" y="3041123"/>
                </a:cubicBezTo>
                <a:cubicBezTo>
                  <a:pt x="3078555" y="2734419"/>
                  <a:pt x="4321209" y="1367209"/>
                  <a:pt x="5563863" y="0"/>
                </a:cubicBezTo>
              </a:path>
            </a:pathLst>
          </a:custGeom>
          <a:noFill/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599531" y="4086225"/>
            <a:ext cx="6248400" cy="68580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 txBox="1">
            <a:spLocks/>
          </p:cNvSpPr>
          <p:nvPr/>
        </p:nvSpPr>
        <p:spPr>
          <a:xfrm>
            <a:off x="313531" y="699428"/>
            <a:ext cx="9068277" cy="659159"/>
          </a:xfrm>
          <a:prstGeom prst="rect">
            <a:avLst/>
          </a:prstGeom>
        </p:spPr>
        <p:txBody>
          <a:bodyPr vert="horz" lIns="100785" tIns="50393" rIns="100785" bIns="50393" rtlCol="0" anchor="ctr">
            <a:normAutofit fontScale="97500"/>
          </a:bodyPr>
          <a:lstStyle>
            <a:lvl1pPr algn="ctr" defTabSz="1007852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 scripting/programming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8306283">
            <a:off x="5697259" y="3013389"/>
            <a:ext cx="2227533" cy="264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Write Code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21244106">
            <a:off x="6500319" y="4446559"/>
            <a:ext cx="2872902" cy="31502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tx2">
                    <a:lumMod val="50000"/>
                  </a:schemeClr>
                </a:solidFill>
              </a:rPr>
              <a:t>Point-and-click</a:t>
            </a:r>
            <a:endParaRPr 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257131" y="4405598"/>
            <a:ext cx="13022" cy="67122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29769" y="5106495"/>
            <a:ext cx="19239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chemeClr val="accent1"/>
                </a:solidFill>
              </a:rPr>
              <a:t>My goal in</a:t>
            </a:r>
          </a:p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chemeClr val="accent1"/>
                </a:solidFill>
              </a:rPr>
              <a:t>this course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33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24" grpId="0"/>
      <p:bldP spid="11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226" y="200025"/>
            <a:ext cx="9068277" cy="887760"/>
          </a:xfrm>
        </p:spPr>
        <p:txBody>
          <a:bodyPr>
            <a:normAutofit/>
          </a:bodyPr>
          <a:lstStyle/>
          <a:p>
            <a:r>
              <a:rPr lang="en-US" dirty="0" smtClean="0"/>
              <a:t>Typical software use - GEO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92" y="1571625"/>
            <a:ext cx="9068277" cy="4650773"/>
          </a:xfrm>
        </p:spPr>
        <p:txBody>
          <a:bodyPr>
            <a:normAutofit/>
          </a:bodyPr>
          <a:lstStyle/>
          <a:p>
            <a:r>
              <a:rPr lang="en-US" dirty="0" smtClean="0"/>
              <a:t>Software</a:t>
            </a:r>
          </a:p>
          <a:p>
            <a:pPr lvl="1"/>
            <a:r>
              <a:rPr lang="en-US" dirty="0" smtClean="0"/>
              <a:t>ArcGIS</a:t>
            </a:r>
            <a:r>
              <a:rPr lang="en-US" dirty="0"/>
              <a:t>	</a:t>
            </a:r>
            <a:r>
              <a:rPr lang="en-US" dirty="0" smtClean="0"/>
              <a:t>	94%</a:t>
            </a:r>
            <a:r>
              <a:rPr lang="en-US" dirty="0"/>
              <a:t>	</a:t>
            </a:r>
          </a:p>
          <a:p>
            <a:pPr lvl="1"/>
            <a:r>
              <a:rPr lang="en-US" dirty="0" smtClean="0"/>
              <a:t>Python</a:t>
            </a:r>
            <a:r>
              <a:rPr lang="en-US" dirty="0"/>
              <a:t>	</a:t>
            </a:r>
            <a:r>
              <a:rPr lang="en-US" dirty="0" smtClean="0"/>
              <a:t>	29%</a:t>
            </a:r>
            <a:r>
              <a:rPr lang="en-US" dirty="0"/>
              <a:t>	</a:t>
            </a:r>
          </a:p>
          <a:p>
            <a:pPr lvl="1"/>
            <a:r>
              <a:rPr lang="en-US" dirty="0"/>
              <a:t>R	</a:t>
            </a:r>
            <a:r>
              <a:rPr lang="en-US" dirty="0" smtClean="0"/>
              <a:t>		29%</a:t>
            </a:r>
            <a:r>
              <a:rPr lang="en-US" dirty="0"/>
              <a:t>	</a:t>
            </a:r>
          </a:p>
          <a:p>
            <a:pPr lvl="1"/>
            <a:r>
              <a:rPr lang="en-US" dirty="0" smtClean="0"/>
              <a:t>SPSS</a:t>
            </a:r>
            <a:r>
              <a:rPr lang="en-US" dirty="0"/>
              <a:t>	</a:t>
            </a:r>
            <a:r>
              <a:rPr lang="en-US" dirty="0" smtClean="0"/>
              <a:t>		29%</a:t>
            </a:r>
            <a:r>
              <a:rPr lang="en-US" dirty="0"/>
              <a:t>	</a:t>
            </a:r>
          </a:p>
          <a:p>
            <a:pPr lvl="1"/>
            <a:r>
              <a:rPr lang="en-US" dirty="0" smtClean="0"/>
              <a:t>Google </a:t>
            </a:r>
            <a:r>
              <a:rPr lang="en-US" dirty="0"/>
              <a:t>Earth Engine	</a:t>
            </a:r>
            <a:r>
              <a:rPr lang="en-US" dirty="0" smtClean="0"/>
              <a:t>24%</a:t>
            </a:r>
          </a:p>
          <a:p>
            <a:pPr lvl="1"/>
            <a:r>
              <a:rPr lang="en-US" dirty="0" err="1"/>
              <a:t>Erdas</a:t>
            </a:r>
            <a:r>
              <a:rPr lang="en-US" dirty="0"/>
              <a:t> Imagine		24%	</a:t>
            </a:r>
            <a:endParaRPr lang="en-US" dirty="0" smtClean="0"/>
          </a:p>
          <a:p>
            <a:r>
              <a:rPr lang="en-US" dirty="0" smtClean="0"/>
              <a:t>Scripting</a:t>
            </a:r>
          </a:p>
          <a:p>
            <a:pPr lvl="1"/>
            <a:r>
              <a:rPr lang="tr-TR" dirty="0" err="1"/>
              <a:t>Yes</a:t>
            </a:r>
            <a:r>
              <a:rPr lang="tr-TR" dirty="0"/>
              <a:t>	</a:t>
            </a:r>
            <a:r>
              <a:rPr lang="tr-TR" dirty="0" smtClean="0"/>
              <a:t>		71%</a:t>
            </a:r>
            <a:r>
              <a:rPr lang="tr-TR" dirty="0"/>
              <a:t>	</a:t>
            </a:r>
          </a:p>
          <a:p>
            <a:pPr lvl="1"/>
            <a:r>
              <a:rPr lang="tr-TR" dirty="0"/>
              <a:t>No	</a:t>
            </a:r>
            <a:r>
              <a:rPr lang="tr-TR" dirty="0" smtClean="0"/>
              <a:t>		29%</a:t>
            </a:r>
            <a:r>
              <a:rPr lang="tr-TR" dirty="0"/>
              <a:t>	</a:t>
            </a:r>
            <a:endParaRPr lang="tr-TR" dirty="0" smtClean="0"/>
          </a:p>
          <a:p>
            <a:r>
              <a:rPr lang="tr-TR" dirty="0" err="1" smtClean="0"/>
              <a:t>Used</a:t>
            </a:r>
            <a:r>
              <a:rPr lang="tr-TR" dirty="0" smtClean="0"/>
              <a:t> R?</a:t>
            </a:r>
          </a:p>
          <a:p>
            <a:pPr lvl="1"/>
            <a:r>
              <a:rPr lang="tr-TR" dirty="0" smtClean="0"/>
              <a:t>No 			52%</a:t>
            </a:r>
            <a:endParaRPr lang="tr-TR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56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620714" y="2132014"/>
            <a:ext cx="3951286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01" tIns="45702" rIns="91401" bIns="45702" anchor="ctr"/>
          <a:lstStyle/>
          <a:p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9392" y="0"/>
            <a:ext cx="9294020" cy="1166813"/>
          </a:xfrm>
          <a:ln/>
        </p:spPr>
        <p:txBody>
          <a:bodyPr>
            <a:normAutofit fontScale="90000"/>
          </a:bodyPr>
          <a:lstStyle/>
          <a:p>
            <a:pPr>
              <a:lnSpc>
                <a:spcPct val="87000"/>
              </a:lnSpc>
              <a:buClr>
                <a:srgbClr val="000000"/>
              </a:buClr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dirty="0"/>
              <a:t>The </a:t>
            </a:r>
            <a:r>
              <a:rPr lang="en-GB"/>
              <a:t>R </a:t>
            </a:r>
            <a:r>
              <a:rPr lang="en-GB" smtClean="0"/>
              <a:t>Project for </a:t>
            </a:r>
            <a:r>
              <a:rPr lang="en-GB" dirty="0"/>
              <a:t>Statistical Computing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448787" y="2028825"/>
            <a:ext cx="9064625" cy="5354637"/>
          </a:xfrm>
          <a:ln/>
        </p:spPr>
        <p:txBody>
          <a:bodyPr/>
          <a:lstStyle/>
          <a:p>
            <a:pPr>
              <a:lnSpc>
                <a:spcPct val="76000"/>
              </a:lnSpc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r>
              <a:rPr lang="en-GB" sz="2600" dirty="0" smtClean="0"/>
              <a:t>Free and Open </a:t>
            </a:r>
            <a:r>
              <a:rPr lang="en-GB" sz="2600" dirty="0"/>
              <a:t>source</a:t>
            </a:r>
          </a:p>
          <a:p>
            <a:pPr>
              <a:lnSpc>
                <a:spcPct val="76000"/>
              </a:lnSpc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r>
              <a:rPr lang="en-GB" sz="2600" dirty="0"/>
              <a:t>Data manipulation</a:t>
            </a:r>
          </a:p>
          <a:p>
            <a:pPr>
              <a:lnSpc>
                <a:spcPct val="76000"/>
              </a:lnSpc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r>
              <a:rPr lang="en-GB" sz="2600" dirty="0"/>
              <a:t>Data analysis tools</a:t>
            </a:r>
          </a:p>
          <a:p>
            <a:pPr>
              <a:lnSpc>
                <a:spcPct val="76000"/>
              </a:lnSpc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r>
              <a:rPr lang="en-GB" sz="2600" dirty="0"/>
              <a:t>Great graphics</a:t>
            </a:r>
          </a:p>
          <a:p>
            <a:pPr>
              <a:lnSpc>
                <a:spcPct val="76000"/>
              </a:lnSpc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r>
              <a:rPr lang="en-GB" sz="2600" dirty="0"/>
              <a:t>Programming language</a:t>
            </a:r>
          </a:p>
          <a:p>
            <a:pPr>
              <a:lnSpc>
                <a:spcPct val="76000"/>
              </a:lnSpc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r>
              <a:rPr lang="en-GB" sz="2600" dirty="0"/>
              <a:t>6,000</a:t>
            </a:r>
            <a:r>
              <a:rPr lang="en-GB" sz="2600" baseline="33000" dirty="0"/>
              <a:t>+</a:t>
            </a:r>
            <a:r>
              <a:rPr lang="en-GB" sz="2600" dirty="0"/>
              <a:t> free, community-contributed packages</a:t>
            </a:r>
          </a:p>
          <a:p>
            <a:pPr>
              <a:lnSpc>
                <a:spcPct val="76000"/>
              </a:lnSpc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r>
              <a:rPr lang="en-GB" sz="2600" dirty="0"/>
              <a:t>A supportive and increasing user community</a:t>
            </a:r>
          </a:p>
          <a:p>
            <a:pPr>
              <a:lnSpc>
                <a:spcPct val="76000"/>
              </a:lnSpc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endParaRPr lang="en-GB" sz="2600" dirty="0"/>
          </a:p>
          <a:p>
            <a:pPr marL="104731" indent="0" algn="ctr">
              <a:buNone/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r>
              <a:rPr lang="en-GB" sz="2400" dirty="0"/>
              <a:t>R is a dialect of the S </a:t>
            </a:r>
            <a:r>
              <a:rPr lang="en-GB" sz="2400" dirty="0" smtClean="0"/>
              <a:t>language  developed</a:t>
            </a:r>
            <a:r>
              <a:rPr lang="en-GB" sz="2400" dirty="0"/>
              <a:t> at Bell Laboratories (formerly AT&amp;T) by John Chambers </a:t>
            </a:r>
            <a:r>
              <a:rPr lang="en-GB" sz="2400" dirty="0" smtClean="0"/>
              <a:t>et. al.</a:t>
            </a:r>
            <a:r>
              <a:rPr lang="en-GB" sz="2400" dirty="0"/>
              <a:t>  </a:t>
            </a:r>
            <a:r>
              <a:rPr lang="en-GB" sz="2400" dirty="0" smtClean="0"/>
              <a:t>(same</a:t>
            </a:r>
            <a:r>
              <a:rPr lang="en-GB" sz="2400" dirty="0"/>
              <a:t> </a:t>
            </a:r>
            <a:r>
              <a:rPr lang="en-GB" sz="2400" dirty="0" smtClean="0"/>
              <a:t>group developed</a:t>
            </a:r>
            <a:r>
              <a:rPr lang="en-GB" sz="2400" dirty="0"/>
              <a:t> C and UNIX©)</a:t>
            </a:r>
          </a:p>
        </p:txBody>
      </p:sp>
    </p:spTree>
    <p:extLst>
      <p:ext uri="{BB962C8B-B14F-4D97-AF65-F5344CB8AC3E}">
        <p14:creationId xmlns:p14="http://schemas.microsoft.com/office/powerpoint/2010/main" val="23101716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1527175" y="168275"/>
            <a:ext cx="8159750" cy="901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01" tIns="45702" rIns="91401" bIns="45702" anchor="ctr"/>
          <a:lstStyle/>
          <a:p>
            <a:endParaRPr lang="en-US"/>
          </a:p>
        </p:txBody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242889" y="5875338"/>
            <a:ext cx="9758362" cy="160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62" tIns="44980" rIns="89962" bIns="4498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15144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19716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24288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28860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76000"/>
              </a:lnSpc>
            </a:pPr>
            <a:r>
              <a:rPr lang="en-GB" sz="2400" i="1" dirty="0">
                <a:solidFill>
                  <a:schemeClr val="tx2">
                    <a:lumMod val="50000"/>
                  </a:schemeClr>
                </a:solidFill>
              </a:rPr>
              <a:t>. . . all the code and data used to recreate the Mann</a:t>
            </a:r>
            <a:r>
              <a:rPr lang="en-GB" altLang="en-GB" sz="2400" i="1" dirty="0">
                <a:solidFill>
                  <a:schemeClr val="tx2">
                    <a:lumMod val="50000"/>
                  </a:schemeClr>
                </a:solidFill>
              </a:rPr>
              <a:t>’</a:t>
            </a:r>
            <a:r>
              <a:rPr lang="en-GB" sz="2400" i="1" dirty="0">
                <a:solidFill>
                  <a:schemeClr val="tx2">
                    <a:lumMod val="50000"/>
                  </a:schemeClr>
                </a:solidFill>
              </a:rPr>
              <a:t>s original analysis has been made available to the public [...] Since the analysis is in R, anyone can replicate the results and examine the methods. </a:t>
            </a:r>
          </a:p>
          <a:p>
            <a:pPr>
              <a:lnSpc>
                <a:spcPct val="76000"/>
              </a:lnSpc>
            </a:pP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(Matthew </a:t>
            </a:r>
            <a:r>
              <a:rPr lang="en-GB" dirty="0" err="1">
                <a:solidFill>
                  <a:schemeClr val="tx2">
                    <a:lumMod val="50000"/>
                  </a:schemeClr>
                </a:solidFill>
              </a:rPr>
              <a:t>Pocernich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, R news 6/4, 10/31/06)‏</a:t>
            </a:r>
          </a:p>
          <a:p>
            <a:pPr>
              <a:lnSpc>
                <a:spcPct val="76000"/>
              </a:lnSpc>
            </a:pPr>
            <a:endParaRPr lang="en-GB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76000"/>
              </a:lnSpc>
            </a:pPr>
            <a:r>
              <a:rPr lang="en-GB" sz="1200" dirty="0">
                <a:solidFill>
                  <a:schemeClr val="tx2">
                    <a:lumMod val="50000"/>
                  </a:schemeClr>
                </a:solidFill>
                <a:hlinkClick r:id="rId3"/>
              </a:rPr>
              <a:t>http://www.cgd.ucar.edu/ccr/ammann/millennium/refs/WahlAmmann_ClimChange2006.html</a:t>
            </a:r>
            <a:r>
              <a:rPr lang="en-GB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>
          <a:xfrm>
            <a:off x="969966" y="0"/>
            <a:ext cx="9064625" cy="679450"/>
          </a:xfrm>
          <a:ln/>
        </p:spPr>
        <p:txBody>
          <a:bodyPr>
            <a:normAutofit/>
          </a:bodyPr>
          <a:lstStyle/>
          <a:p>
            <a:pPr>
              <a:lnSpc>
                <a:spcPct val="81000"/>
              </a:lnSpc>
              <a:buClr>
                <a:srgbClr val="000000"/>
              </a:buClr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sz="3600" b="1" dirty="0"/>
              <a:t>Reproducible, Portable, &amp; Transparent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3651" y="649288"/>
            <a:ext cx="7716838" cy="522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86376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is R?</a:t>
            </a:r>
          </a:p>
          <a:p>
            <a:r>
              <a:rPr lang="en-US" dirty="0" smtClean="0"/>
              <a:t>Who uses it?</a:t>
            </a:r>
          </a:p>
          <a:p>
            <a:r>
              <a:rPr lang="en-US" dirty="0" smtClean="0"/>
              <a:t>“Reproducible Research”</a:t>
            </a:r>
          </a:p>
          <a:p>
            <a:r>
              <a:rPr lang="en-US" dirty="0" smtClean="0"/>
              <a:t>Guided interactive coding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5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161136" y="0"/>
            <a:ext cx="4342605" cy="863600"/>
          </a:xfrm>
          <a:ln/>
        </p:spPr>
        <p:txBody>
          <a:bodyPr/>
          <a:lstStyle/>
          <a:p>
            <a:pPr>
              <a:lnSpc>
                <a:spcPct val="81000"/>
              </a:lnSpc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dirty="0">
                <a:solidFill>
                  <a:schemeClr val="tx1"/>
                </a:solidFill>
              </a:rPr>
              <a:t>R Graphics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313531" y="1266825"/>
            <a:ext cx="3809206" cy="45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01" tIns="45702" rIns="91401" bIns="45702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GB" sz="2400" dirty="0">
                <a:solidFill>
                  <a:schemeClr val="tx1"/>
                </a:solidFill>
              </a:rPr>
              <a:t>If you </a:t>
            </a:r>
            <a:r>
              <a:rPr lang="en-GB" sz="2400" dirty="0" smtClean="0">
                <a:solidFill>
                  <a:schemeClr val="tx1"/>
                </a:solidFill>
              </a:rPr>
              <a:t>can imagine </a:t>
            </a:r>
            <a:r>
              <a:rPr lang="en-GB" sz="2400" dirty="0">
                <a:solidFill>
                  <a:schemeClr val="tx1"/>
                </a:solidFill>
              </a:rPr>
              <a:t>it…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1826"/>
            <a:ext cx="10075863" cy="39513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15465" y="7134225"/>
            <a:ext cx="3360403" cy="169918"/>
          </a:xfrm>
          <a:prstGeom prst="rect">
            <a:avLst/>
          </a:prstGeom>
          <a:noFill/>
        </p:spPr>
        <p:txBody>
          <a:bodyPr wrap="none" lIns="91401" tIns="45702" rIns="91401" bIns="45702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  <a:hlinkClick r:id="rId4"/>
              </a:rPr>
              <a:t>http://rpubs.com/bradleyboehmke/weather_graphic</a:t>
            </a:r>
            <a:r>
              <a:rPr lang="en-US" sz="1100" dirty="0">
                <a:solidFill>
                  <a:srgbClr val="FFFFFF"/>
                </a:solidFill>
              </a:rPr>
              <a:t>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531" y="47625"/>
            <a:ext cx="4978400" cy="29073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4373" y="3001907"/>
            <a:ext cx="4110358" cy="169918"/>
          </a:xfrm>
          <a:prstGeom prst="rect">
            <a:avLst/>
          </a:prstGeom>
          <a:noFill/>
        </p:spPr>
        <p:txBody>
          <a:bodyPr wrap="none" lIns="91401" tIns="45702" rIns="91401" bIns="45702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  <a:hlinkClick r:id="rId6"/>
              </a:rPr>
              <a:t>http://blog.revolutionanalytics.com/2009/01/r-graph-</a:t>
            </a:r>
            <a:r>
              <a:rPr lang="en-US" sz="1100" dirty="0" smtClean="0">
                <a:solidFill>
                  <a:srgbClr val="FFFFFF"/>
                </a:solidFill>
                <a:hlinkClick r:id="rId6"/>
              </a:rPr>
              <a:t>gallery.html</a:t>
            </a:r>
            <a:r>
              <a:rPr lang="en-US" sz="1100" dirty="0" smtClean="0">
                <a:solidFill>
                  <a:srgbClr val="FFFFFF"/>
                </a:solidFill>
              </a:rPr>
              <a:t>  </a:t>
            </a:r>
            <a:endParaRPr lang="en-US" sz="11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238235" y="247648"/>
            <a:ext cx="9051925" cy="755650"/>
          </a:xfrm>
          <a:ln/>
        </p:spPr>
        <p:txBody>
          <a:bodyPr/>
          <a:lstStyle/>
          <a:p>
            <a:pPr>
              <a:lnSpc>
                <a:spcPct val="44000"/>
              </a:lnSpc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dirty="0"/>
              <a:t>Spatial data in R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idx="1"/>
          </p:nvPr>
        </p:nvSpPr>
        <p:spPr>
          <a:xfrm>
            <a:off x="198440" y="2028825"/>
            <a:ext cx="9051925" cy="4883150"/>
          </a:xfrm>
          <a:ln/>
        </p:spPr>
        <p:txBody>
          <a:bodyPr/>
          <a:lstStyle/>
          <a:p>
            <a:pPr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r>
              <a:rPr lang="en-GB" dirty="0"/>
              <a:t>Packages: </a:t>
            </a:r>
            <a:r>
              <a:rPr lang="en-GB" dirty="0" err="1"/>
              <a:t>sp</a:t>
            </a:r>
            <a:r>
              <a:rPr lang="en-GB" dirty="0"/>
              <a:t>, </a:t>
            </a:r>
            <a:r>
              <a:rPr lang="en-GB" dirty="0" err="1"/>
              <a:t>maptools</a:t>
            </a:r>
            <a:r>
              <a:rPr lang="en-GB" dirty="0"/>
              <a:t>, </a:t>
            </a:r>
            <a:r>
              <a:rPr lang="en-GB" dirty="0" err="1" smtClean="0"/>
              <a:t>rgeos</a:t>
            </a:r>
            <a:r>
              <a:rPr lang="en-GB" dirty="0" smtClean="0"/>
              <a:t>, raster, </a:t>
            </a:r>
            <a:r>
              <a:rPr lang="en-GB" dirty="0" err="1" smtClean="0"/>
              <a:t>ggmap</a:t>
            </a:r>
            <a:r>
              <a:rPr lang="en-GB" dirty="0" smtClean="0"/>
              <a:t> </a:t>
            </a:r>
            <a:endParaRPr lang="en-GB" dirty="0"/>
          </a:p>
          <a:p>
            <a:pPr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r>
              <a:rPr lang="en-GB" dirty="0" smtClean="0"/>
              <a:t>Examples:</a:t>
            </a:r>
          </a:p>
          <a:p>
            <a:pPr lvl="1"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r>
              <a:rPr lang="en-GB" dirty="0" smtClean="0"/>
              <a:t> species </a:t>
            </a:r>
            <a:r>
              <a:rPr lang="en-GB" dirty="0"/>
              <a:t>range </a:t>
            </a:r>
            <a:r>
              <a:rPr lang="en-GB" dirty="0" smtClean="0"/>
              <a:t>overlays</a:t>
            </a:r>
          </a:p>
          <a:p>
            <a:pPr lvl="1"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endParaRPr lang="en-GB" dirty="0"/>
          </a:p>
          <a:p>
            <a:pPr lvl="1"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endParaRPr lang="en-GB" dirty="0" smtClean="0"/>
          </a:p>
          <a:p>
            <a:pPr marL="503713" lvl="1" indent="0">
              <a:buNone/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endParaRPr lang="en-GB" dirty="0" smtClean="0"/>
          </a:p>
          <a:p>
            <a:pPr lvl="1"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endParaRPr lang="en-GB" dirty="0" smtClean="0"/>
          </a:p>
          <a:p>
            <a:pPr lvl="1"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endParaRPr lang="en-GB" dirty="0"/>
          </a:p>
          <a:p>
            <a:pPr lvl="1"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endParaRPr lang="en-GB" dirty="0" smtClean="0"/>
          </a:p>
          <a:p>
            <a:pPr lvl="1"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r>
              <a:rPr lang="en-GB" dirty="0" err="1" smtClean="0"/>
              <a:t>Basemaps</a:t>
            </a:r>
            <a:r>
              <a:rPr lang="en-GB" dirty="0" smtClean="0"/>
              <a:t> with </a:t>
            </a:r>
            <a:r>
              <a:rPr lang="en-GB" dirty="0" err="1" smtClean="0"/>
              <a:t>ggmap</a:t>
            </a:r>
            <a:endParaRPr lang="en-GB" dirty="0" smtClean="0"/>
          </a:p>
          <a:p>
            <a:pPr lvl="1">
              <a:tabLst>
                <a:tab pos="453834" algn="l"/>
                <a:tab pos="910843" algn="l"/>
                <a:tab pos="1367850" algn="l"/>
                <a:tab pos="1824857" algn="l"/>
                <a:tab pos="2281864" algn="l"/>
                <a:tab pos="2738872" algn="l"/>
                <a:tab pos="3195880" algn="l"/>
                <a:tab pos="3652888" algn="l"/>
                <a:tab pos="4109897" algn="l"/>
                <a:tab pos="4566902" algn="l"/>
                <a:tab pos="5023911" algn="l"/>
                <a:tab pos="5480918" algn="l"/>
                <a:tab pos="5937927" algn="l"/>
                <a:tab pos="6394930" algn="l"/>
                <a:tab pos="6851940" algn="l"/>
                <a:tab pos="7308948" algn="l"/>
                <a:tab pos="7765957" algn="l"/>
                <a:tab pos="8222964" algn="l"/>
                <a:tab pos="8679972" algn="l"/>
                <a:tab pos="9136979" algn="l"/>
              </a:tabLst>
            </a:pP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1323765" y="3151541"/>
            <a:ext cx="5181600" cy="1469185"/>
            <a:chOff x="1151731" y="2562225"/>
            <a:chExt cx="6707462" cy="1901825"/>
          </a:xfrm>
        </p:grpSpPr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331" y="2562225"/>
              <a:ext cx="1906862" cy="1901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731" y="2562225"/>
              <a:ext cx="1911898" cy="1901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3931" y="2562225"/>
              <a:ext cx="1903839" cy="1893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6390" name="Text Box 6"/>
            <p:cNvSpPr txBox="1">
              <a:spLocks noChangeArrowheads="1"/>
            </p:cNvSpPr>
            <p:nvPr/>
          </p:nvSpPr>
          <p:spPr bwMode="auto">
            <a:xfrm>
              <a:off x="3025875" y="3324225"/>
              <a:ext cx="265933" cy="346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5pPr>
              <a:lvl6pPr marL="15144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6pPr>
              <a:lvl7pPr marL="19716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7pPr>
              <a:lvl8pPr marL="24288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8pPr>
              <a:lvl9pPr marL="28860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44000"/>
                </a:lnSpc>
              </a:pPr>
              <a:r>
                <a:rPr lang="en-GB" sz="3200" b="1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16391" name="Text Box 7"/>
            <p:cNvSpPr txBox="1">
              <a:spLocks noChangeArrowheads="1"/>
            </p:cNvSpPr>
            <p:nvPr/>
          </p:nvSpPr>
          <p:spPr bwMode="auto">
            <a:xfrm>
              <a:off x="5393214" y="3324225"/>
              <a:ext cx="265933" cy="346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5pPr>
              <a:lvl6pPr marL="15144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6pPr>
              <a:lvl7pPr marL="19716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7pPr>
              <a:lvl8pPr marL="24288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8pPr>
              <a:lvl9pPr marL="28860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44000"/>
                </a:lnSpc>
              </a:pPr>
              <a:r>
                <a:rPr lang="en-GB" sz="3200" b="1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095334" y="3324230"/>
            <a:ext cx="4310062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62" tIns="44980" rIns="89962" bIns="4498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15144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19716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24288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28860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44000"/>
              </a:lnSpc>
            </a:pPr>
            <a:r>
              <a:rPr lang="en-GB" sz="1200" dirty="0">
                <a:solidFill>
                  <a:srgbClr val="FFFFFF"/>
                </a:solidFill>
                <a:hlinkClick r:id="rId6"/>
              </a:rPr>
              <a:t>http://www.nceas.ucsb.edu/</a:t>
            </a:r>
            <a:r>
              <a:rPr lang="en-GB" sz="12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3" name="Picture 2" descr="Screen Shot 2015-02-17 at 12.08.4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320" y="4198822"/>
            <a:ext cx="2671337" cy="27125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66534" y="7357710"/>
            <a:ext cx="4339060" cy="177919"/>
          </a:xfrm>
          <a:prstGeom prst="rect">
            <a:avLst/>
          </a:prstGeom>
          <a:noFill/>
        </p:spPr>
        <p:txBody>
          <a:bodyPr wrap="none" lIns="91401" tIns="45702" rIns="91401" bIns="45702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hlinkClick r:id="rId8"/>
              </a:rPr>
              <a:t>http://journal.r-project.org/archive/2013-1/kahle-wickham.pdf</a:t>
            </a:r>
            <a:r>
              <a:rPr lang="en-US" sz="1200" dirty="0">
                <a:solidFill>
                  <a:srgbClr val="FFFFFF"/>
                </a:solidFill>
              </a:rPr>
              <a:t> 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/>
          <p:cNvSpPr>
            <a:spLocks noChangeArrowheads="1"/>
          </p:cNvSpPr>
          <p:nvPr/>
        </p:nvSpPr>
        <p:spPr bwMode="auto">
          <a:xfrm>
            <a:off x="804866" y="3624268"/>
            <a:ext cx="1384300" cy="1271587"/>
          </a:xfrm>
          <a:prstGeom prst="flowChartInputOutput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62" tIns="44980" rIns="89962" bIns="44980" anchor="ctr"/>
          <a:lstStyle/>
          <a:p>
            <a:pPr algn="ctr">
              <a:lnSpc>
                <a:spcPct val="87000"/>
              </a:lnSpc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sz="2400" b="1" dirty="0">
                <a:solidFill>
                  <a:srgbClr val="000000"/>
                </a:solidFill>
              </a:rPr>
              <a:t>Data</a:t>
            </a:r>
          </a:p>
        </p:txBody>
      </p:sp>
      <p:sp>
        <p:nvSpPr>
          <p:cNvPr id="19458" name="AutoShape 2"/>
          <p:cNvSpPr>
            <a:spLocks noChangeArrowheads="1"/>
          </p:cNvSpPr>
          <p:nvPr/>
        </p:nvSpPr>
        <p:spPr bwMode="auto">
          <a:xfrm>
            <a:off x="4459288" y="3559177"/>
            <a:ext cx="2057400" cy="457200"/>
          </a:xfrm>
          <a:prstGeom prst="flowChartProcess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62" tIns="44980" rIns="89962" bIns="44980" anchor="ctr"/>
          <a:lstStyle/>
          <a:p>
            <a:pPr algn="ctr">
              <a:lnSpc>
                <a:spcPct val="87000"/>
              </a:lnSpc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sz="2400" b="1">
                <a:solidFill>
                  <a:srgbClr val="000000"/>
                </a:solidFill>
              </a:rPr>
              <a:t>Processor #1</a:t>
            </a:r>
          </a:p>
        </p:txBody>
      </p:sp>
      <p:sp>
        <p:nvSpPr>
          <p:cNvPr id="19459" name="AutoShape 3"/>
          <p:cNvSpPr>
            <a:spLocks noChangeArrowheads="1"/>
          </p:cNvSpPr>
          <p:nvPr/>
        </p:nvSpPr>
        <p:spPr bwMode="auto">
          <a:xfrm>
            <a:off x="4459288" y="4056068"/>
            <a:ext cx="2057400" cy="407987"/>
          </a:xfrm>
          <a:prstGeom prst="flowChartProcess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62" tIns="44980" rIns="89962" bIns="44980" anchor="ctr"/>
          <a:lstStyle/>
          <a:p>
            <a:pPr algn="ctr">
              <a:lnSpc>
                <a:spcPct val="87000"/>
              </a:lnSpc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sz="2400" b="1">
                <a:solidFill>
                  <a:srgbClr val="000000"/>
                </a:solidFill>
              </a:rPr>
              <a:t>Processor #2</a:t>
            </a:r>
          </a:p>
        </p:txBody>
      </p:sp>
      <p:sp>
        <p:nvSpPr>
          <p:cNvPr id="19460" name="AutoShape 4"/>
          <p:cNvSpPr>
            <a:spLocks noChangeArrowheads="1"/>
          </p:cNvSpPr>
          <p:nvPr/>
        </p:nvSpPr>
        <p:spPr bwMode="auto">
          <a:xfrm>
            <a:off x="4459288" y="4497393"/>
            <a:ext cx="2057400" cy="395287"/>
          </a:xfrm>
          <a:prstGeom prst="flowChartProcess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62" tIns="44980" rIns="89962" bIns="44980" anchor="ctr"/>
          <a:lstStyle/>
          <a:p>
            <a:pPr algn="ctr">
              <a:lnSpc>
                <a:spcPct val="87000"/>
              </a:lnSpc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sz="2400" b="1">
                <a:solidFill>
                  <a:srgbClr val="000000"/>
                </a:solidFill>
              </a:rPr>
              <a:t>Processor #3</a:t>
            </a:r>
          </a:p>
        </p:txBody>
      </p:sp>
      <p:sp>
        <p:nvSpPr>
          <p:cNvPr id="19461" name="AutoShape 5"/>
          <p:cNvSpPr>
            <a:spLocks noChangeArrowheads="1"/>
          </p:cNvSpPr>
          <p:nvPr/>
        </p:nvSpPr>
        <p:spPr bwMode="auto">
          <a:xfrm>
            <a:off x="2478088" y="3586168"/>
            <a:ext cx="1143000" cy="1347787"/>
          </a:xfrm>
          <a:prstGeom prst="flowChartDocument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62" tIns="44980" rIns="89962" bIns="44980" anchor="ctr"/>
          <a:lstStyle/>
          <a:p>
            <a:pPr algn="ctr">
              <a:lnSpc>
                <a:spcPct val="87000"/>
              </a:lnSpc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sz="2400" b="1">
                <a:solidFill>
                  <a:srgbClr val="000000"/>
                </a:solidFill>
              </a:rPr>
              <a:t>Script</a:t>
            </a:r>
          </a:p>
        </p:txBody>
      </p:sp>
      <p:cxnSp>
        <p:nvCxnSpPr>
          <p:cNvPr id="19462" name="AutoShape 6"/>
          <p:cNvCxnSpPr>
            <a:cxnSpLocks noChangeShapeType="1"/>
            <a:stCxn id="19457" idx="5"/>
            <a:endCxn id="19461" idx="1"/>
          </p:cNvCxnSpPr>
          <p:nvPr/>
        </p:nvCxnSpPr>
        <p:spPr bwMode="auto">
          <a:xfrm>
            <a:off x="2047880" y="4259268"/>
            <a:ext cx="430213" cy="1587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3" name="AutoShape 7"/>
          <p:cNvCxnSpPr>
            <a:cxnSpLocks noChangeShapeType="1"/>
            <a:stCxn id="19461" idx="3"/>
            <a:endCxn id="19458" idx="1"/>
          </p:cNvCxnSpPr>
          <p:nvPr/>
        </p:nvCxnSpPr>
        <p:spPr bwMode="auto">
          <a:xfrm flipV="1">
            <a:off x="3621093" y="3787775"/>
            <a:ext cx="838200" cy="471488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4" name="AutoShape 8"/>
          <p:cNvCxnSpPr>
            <a:cxnSpLocks noChangeShapeType="1"/>
            <a:stCxn id="19461" idx="3"/>
            <a:endCxn id="19459" idx="1"/>
          </p:cNvCxnSpPr>
          <p:nvPr/>
        </p:nvCxnSpPr>
        <p:spPr bwMode="auto">
          <a:xfrm>
            <a:off x="3621093" y="4259268"/>
            <a:ext cx="838200" cy="1587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5" name="AutoShape 9"/>
          <p:cNvCxnSpPr>
            <a:cxnSpLocks noChangeShapeType="1"/>
            <a:stCxn id="19461" idx="3"/>
            <a:endCxn id="19460" idx="1"/>
          </p:cNvCxnSpPr>
          <p:nvPr/>
        </p:nvCxnSpPr>
        <p:spPr bwMode="auto">
          <a:xfrm>
            <a:off x="3621093" y="4259263"/>
            <a:ext cx="838200" cy="434975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9466" name="AutoShape 10"/>
          <p:cNvSpPr>
            <a:spLocks noChangeArrowheads="1"/>
          </p:cNvSpPr>
          <p:nvPr/>
        </p:nvSpPr>
        <p:spPr bwMode="auto">
          <a:xfrm>
            <a:off x="7194550" y="3232150"/>
            <a:ext cx="1600200" cy="2057400"/>
          </a:xfrm>
          <a:prstGeom prst="flowChartTerminator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62" tIns="44980" rIns="89962" bIns="44980" anchor="ctr"/>
          <a:lstStyle/>
          <a:p>
            <a:pPr algn="ctr">
              <a:lnSpc>
                <a:spcPct val="87000"/>
              </a:lnSpc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sz="2400" b="1">
                <a:solidFill>
                  <a:srgbClr val="000000"/>
                </a:solidFill>
              </a:rPr>
              <a:t>Output</a:t>
            </a:r>
          </a:p>
        </p:txBody>
      </p:sp>
      <p:cxnSp>
        <p:nvCxnSpPr>
          <p:cNvPr id="19467" name="AutoShape 11"/>
          <p:cNvCxnSpPr>
            <a:cxnSpLocks noChangeShapeType="1"/>
            <a:stCxn id="19458" idx="3"/>
            <a:endCxn id="19466" idx="1"/>
          </p:cNvCxnSpPr>
          <p:nvPr/>
        </p:nvCxnSpPr>
        <p:spPr bwMode="auto">
          <a:xfrm>
            <a:off x="6516688" y="3787781"/>
            <a:ext cx="679450" cy="473075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8" name="AutoShape 12"/>
          <p:cNvCxnSpPr>
            <a:cxnSpLocks noChangeShapeType="1"/>
            <a:stCxn id="19459" idx="3"/>
            <a:endCxn id="19466" idx="1"/>
          </p:cNvCxnSpPr>
          <p:nvPr/>
        </p:nvCxnSpPr>
        <p:spPr bwMode="auto">
          <a:xfrm>
            <a:off x="6516688" y="4259268"/>
            <a:ext cx="679450" cy="1587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9" name="AutoShape 13"/>
          <p:cNvCxnSpPr>
            <a:cxnSpLocks noChangeShapeType="1"/>
            <a:stCxn id="19460" idx="3"/>
            <a:endCxn id="19466" idx="1"/>
          </p:cNvCxnSpPr>
          <p:nvPr/>
        </p:nvCxnSpPr>
        <p:spPr bwMode="auto">
          <a:xfrm flipV="1">
            <a:off x="6516688" y="4260855"/>
            <a:ext cx="679450" cy="433388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9470" name="Rectangle 14"/>
          <p:cNvSpPr>
            <a:spLocks noGrp="1" noChangeArrowheads="1"/>
          </p:cNvSpPr>
          <p:nvPr>
            <p:ph type="title"/>
          </p:nvPr>
        </p:nvSpPr>
        <p:spPr>
          <a:xfrm>
            <a:off x="466725" y="122238"/>
            <a:ext cx="9067800" cy="719137"/>
          </a:xfrm>
          <a:ln/>
        </p:spPr>
        <p:txBody>
          <a:bodyPr>
            <a:normAutofit fontScale="90000"/>
          </a:bodyPr>
          <a:lstStyle/>
          <a:p>
            <a:pPr>
              <a:lnSpc>
                <a:spcPct val="87000"/>
              </a:lnSpc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dirty="0"/>
              <a:t>Parallel Processing</a:t>
            </a:r>
          </a:p>
        </p:txBody>
      </p:sp>
      <p:sp>
        <p:nvSpPr>
          <p:cNvPr id="19471" name="Rectangle 15"/>
          <p:cNvSpPr>
            <a:spLocks noGrp="1" noChangeArrowheads="1"/>
          </p:cNvSpPr>
          <p:nvPr>
            <p:ph idx="1"/>
          </p:nvPr>
        </p:nvSpPr>
        <p:spPr>
          <a:xfrm>
            <a:off x="466725" y="2105025"/>
            <a:ext cx="9067800" cy="4900613"/>
          </a:xfrm>
          <a:ln/>
        </p:spPr>
        <p:txBody>
          <a:bodyPr/>
          <a:lstStyle/>
          <a:p>
            <a:pPr marL="0" indent="0">
              <a:lnSpc>
                <a:spcPct val="87000"/>
              </a:lnSpc>
              <a:buClr>
                <a:srgbClr val="000000"/>
              </a:buClr>
              <a:tabLst>
                <a:tab pos="44431" algn="l"/>
                <a:tab pos="501439" algn="l"/>
                <a:tab pos="958448" algn="l"/>
                <a:tab pos="1415455" algn="l"/>
                <a:tab pos="1872461" algn="l"/>
                <a:tab pos="2329469" algn="l"/>
                <a:tab pos="2786477" algn="l"/>
                <a:tab pos="3243485" algn="l"/>
                <a:tab pos="3700492" algn="l"/>
                <a:tab pos="4157501" algn="l"/>
                <a:tab pos="4614509" algn="l"/>
                <a:tab pos="5071516" algn="l"/>
                <a:tab pos="5528523" algn="l"/>
                <a:tab pos="5985531" algn="l"/>
                <a:tab pos="6442539" algn="l"/>
                <a:tab pos="6899546" algn="l"/>
                <a:tab pos="7356552" algn="l"/>
                <a:tab pos="7813561" algn="l"/>
                <a:tab pos="8270568" algn="l"/>
                <a:tab pos="8727577" algn="l"/>
              </a:tabLst>
            </a:pPr>
            <a:r>
              <a:rPr lang="en-GB" sz="2400" b="1" dirty="0"/>
              <a:t>For </a:t>
            </a:r>
            <a:r>
              <a:rPr lang="en-GB" sz="2400" b="1" dirty="0">
                <a:solidFill>
                  <a:srgbClr val="FF0000"/>
                </a:solidFill>
              </a:rPr>
              <a:t>BIG </a:t>
            </a:r>
            <a:r>
              <a:rPr lang="en-GB" sz="2400" b="1" dirty="0"/>
              <a:t>jobs:</a:t>
            </a:r>
          </a:p>
          <a:p>
            <a:pPr marL="0" indent="0">
              <a:lnSpc>
                <a:spcPct val="87000"/>
              </a:lnSpc>
              <a:buClr>
                <a:srgbClr val="000000"/>
              </a:buClr>
              <a:tabLst>
                <a:tab pos="44431" algn="l"/>
                <a:tab pos="501439" algn="l"/>
                <a:tab pos="958448" algn="l"/>
                <a:tab pos="1415455" algn="l"/>
                <a:tab pos="1872461" algn="l"/>
                <a:tab pos="2329469" algn="l"/>
                <a:tab pos="2786477" algn="l"/>
                <a:tab pos="3243485" algn="l"/>
                <a:tab pos="3700492" algn="l"/>
                <a:tab pos="4157501" algn="l"/>
                <a:tab pos="4614509" algn="l"/>
                <a:tab pos="5071516" algn="l"/>
                <a:tab pos="5528523" algn="l"/>
                <a:tab pos="5985531" algn="l"/>
                <a:tab pos="6442539" algn="l"/>
                <a:tab pos="6899546" algn="l"/>
                <a:tab pos="7356552" algn="l"/>
                <a:tab pos="7813561" algn="l"/>
                <a:tab pos="8270568" algn="l"/>
                <a:tab pos="8727577" algn="l"/>
              </a:tabLst>
            </a:pPr>
            <a:r>
              <a:rPr lang="en-GB" sz="2400" dirty="0"/>
              <a:t>multi-core processors / high performance </a:t>
            </a:r>
            <a:r>
              <a:rPr lang="en-GB" sz="2400" dirty="0" smtClean="0"/>
              <a:t>computing with </a:t>
            </a:r>
            <a:r>
              <a:rPr lang="en-GB" sz="2400" dirty="0" err="1" smtClean="0"/>
              <a:t>foreach</a:t>
            </a:r>
            <a:r>
              <a:rPr lang="en-GB" sz="2400" dirty="0"/>
              <a:t>.</a:t>
            </a:r>
          </a:p>
          <a:p>
            <a:pPr marL="0" indent="0">
              <a:lnSpc>
                <a:spcPct val="87000"/>
              </a:lnSpc>
              <a:buClr>
                <a:srgbClr val="000000"/>
              </a:buClr>
              <a:buNone/>
              <a:tabLst>
                <a:tab pos="44431" algn="l"/>
                <a:tab pos="501439" algn="l"/>
                <a:tab pos="958448" algn="l"/>
                <a:tab pos="1415455" algn="l"/>
                <a:tab pos="1872461" algn="l"/>
                <a:tab pos="2329469" algn="l"/>
                <a:tab pos="2786477" algn="l"/>
                <a:tab pos="3243485" algn="l"/>
                <a:tab pos="3700492" algn="l"/>
                <a:tab pos="4157501" algn="l"/>
                <a:tab pos="4614509" algn="l"/>
                <a:tab pos="5071516" algn="l"/>
                <a:tab pos="5528523" algn="l"/>
                <a:tab pos="5985531" algn="l"/>
                <a:tab pos="6442539" algn="l"/>
                <a:tab pos="6899546" algn="l"/>
                <a:tab pos="7356552" algn="l"/>
                <a:tab pos="7813561" algn="l"/>
                <a:tab pos="8270568" algn="l"/>
                <a:tab pos="8727577" algn="l"/>
              </a:tabLst>
            </a:pPr>
            <a:endParaRPr lang="en-GB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123825"/>
            <a:ext cx="9045575" cy="7493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Strengths &amp;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" y="2105025"/>
            <a:ext cx="9045575" cy="48148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Just-in-time compilation: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</a:rPr>
              <a:t>Slower than compiled languages (-)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Faster to compose (+)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9BBB59"/>
                </a:solidFill>
              </a:rPr>
              <a:t>Many available packages (+)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Most operations conducted in RAM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</a:rPr>
              <a:t>RAM can be limiting and/or expensive (-)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</a:rPr>
              <a:t>“Error: cannot allocate vector of size </a:t>
            </a:r>
            <a:r>
              <a:rPr lang="en-US" i="1" dirty="0" smtClean="0">
                <a:solidFill>
                  <a:srgbClr val="FF0000"/>
                </a:solidFill>
              </a:rPr>
              <a:t>X</a:t>
            </a:r>
            <a:r>
              <a:rPr lang="en-US" dirty="0" smtClean="0">
                <a:solidFill>
                  <a:srgbClr val="FF0000"/>
                </a:solidFill>
              </a:rPr>
              <a:t> Mb”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9BBB59"/>
                </a:solidFill>
              </a:rPr>
              <a:t>Various packages and clever programming can overcome this… (+)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9BBB59"/>
                </a:solidFill>
              </a:rPr>
              <a:t>Free like beer and speech! (+)</a:t>
            </a:r>
          </a:p>
        </p:txBody>
      </p:sp>
    </p:spTree>
    <p:extLst>
      <p:ext uri="{BB962C8B-B14F-4D97-AF65-F5344CB8AC3E}">
        <p14:creationId xmlns:p14="http://schemas.microsoft.com/office/powerpoint/2010/main" val="397769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466731" y="130175"/>
            <a:ext cx="9066213" cy="954088"/>
          </a:xfrm>
          <a:ln/>
        </p:spPr>
        <p:txBody>
          <a:bodyPr/>
          <a:lstStyle/>
          <a:p>
            <a:pPr>
              <a:lnSpc>
                <a:spcPct val="81000"/>
              </a:lnSpc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dirty="0"/>
              <a:t>R Interface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7344092" y="3705225"/>
            <a:ext cx="238442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62" tIns="44980" rIns="89962" bIns="4498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15144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19716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24288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28860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54000"/>
              </a:lnSpc>
            </a:pPr>
            <a:r>
              <a:rPr lang="en-GB" sz="2400" dirty="0">
                <a:solidFill>
                  <a:srgbClr val="FF0000"/>
                </a:solidFill>
              </a:rPr>
              <a:t>But there are </a:t>
            </a:r>
          </a:p>
          <a:p>
            <a:pPr algn="ctr">
              <a:lnSpc>
                <a:spcPct val="54000"/>
              </a:lnSpc>
            </a:pPr>
            <a:endParaRPr lang="en-GB" sz="2400" dirty="0">
              <a:solidFill>
                <a:srgbClr val="FF0000"/>
              </a:solidFill>
            </a:endParaRPr>
          </a:p>
          <a:p>
            <a:pPr algn="ctr">
              <a:lnSpc>
                <a:spcPct val="54000"/>
              </a:lnSpc>
            </a:pPr>
            <a:r>
              <a:rPr lang="en-GB" sz="2400" dirty="0">
                <a:solidFill>
                  <a:srgbClr val="FF0000"/>
                </a:solidFill>
              </a:rPr>
              <a:t>other options...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08" y="2333625"/>
            <a:ext cx="6989523" cy="4114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00114"/>
            <a:ext cx="10075863" cy="672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57154"/>
            <a:ext cx="9048750" cy="661988"/>
          </a:xfrm>
          <a:ln/>
        </p:spPr>
        <p:txBody>
          <a:bodyPr/>
          <a:lstStyle/>
          <a:p>
            <a:pPr>
              <a:lnSpc>
                <a:spcPct val="38000"/>
              </a:lnSpc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/>
              <a:t>R in Mac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13" y="760413"/>
            <a:ext cx="10045700" cy="683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57154"/>
            <a:ext cx="9048750" cy="661988"/>
          </a:xfrm>
          <a:ln/>
        </p:spPr>
        <p:txBody>
          <a:bodyPr/>
          <a:lstStyle/>
          <a:p>
            <a:pPr>
              <a:lnSpc>
                <a:spcPct val="38000"/>
              </a:lnSpc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/>
              <a:t>R in Windows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932" y="6981830"/>
            <a:ext cx="6172200" cy="369296"/>
          </a:xfrm>
          <a:prstGeom prst="rect">
            <a:avLst/>
          </a:prstGeom>
          <a:noFill/>
        </p:spPr>
        <p:txBody>
          <a:bodyPr wrap="square" lIns="91401" tIns="45702" rIns="91401" bIns="45702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FFFFFF"/>
                </a:solidFill>
              </a:rPr>
              <a:t>Mac, Windows, Linux, and over the web…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532" y="123825"/>
            <a:ext cx="2286000" cy="8023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34" y="1038224"/>
            <a:ext cx="9525000" cy="57785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Who uses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8331" y="5534025"/>
            <a:ext cx="4266406" cy="376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http://r4stats.com/articles/popularity/</a:t>
            </a:r>
            <a:r>
              <a:rPr lang="en-US" sz="20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531" y="2333625"/>
            <a:ext cx="7628731" cy="31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9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731" y="-180975"/>
            <a:ext cx="9068277" cy="12604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“Analytics” Jobs on </a:t>
            </a:r>
            <a:r>
              <a:rPr lang="en-US" dirty="0" err="1" smtClean="0"/>
              <a:t>indeed.com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3657" y="6549390"/>
            <a:ext cx="4952206" cy="52863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Feb 2014:  http://r4stats.com/articles/popularity/</a:t>
            </a:r>
            <a:r>
              <a:rPr lang="en-US" sz="20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331" y="1178600"/>
            <a:ext cx="6019800" cy="55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5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Mondays </a:t>
            </a:r>
            <a:r>
              <a:rPr lang="en-US" sz="2800" dirty="0" smtClean="0"/>
              <a:t>9:10-11:40 </a:t>
            </a:r>
            <a:r>
              <a:rPr lang="en-US" sz="2800" dirty="0" smtClean="0"/>
              <a:t>(2</a:t>
            </a:r>
            <a:r>
              <a:rPr lang="en-US" sz="2800" dirty="0"/>
              <a:t> </a:t>
            </a:r>
            <a:r>
              <a:rPr lang="en-US" sz="2800" dirty="0" smtClean="0"/>
              <a:t>hours 40 min)</a:t>
            </a:r>
          </a:p>
          <a:p>
            <a:pPr lvl="1"/>
            <a:r>
              <a:rPr lang="en-US" sz="2400" dirty="0" smtClean="0"/>
              <a:t>Review/Questions</a:t>
            </a:r>
          </a:p>
          <a:p>
            <a:pPr lvl="1"/>
            <a:r>
              <a:rPr lang="en-US" sz="2400" dirty="0" smtClean="0"/>
              <a:t>~30 </a:t>
            </a:r>
            <a:r>
              <a:rPr lang="en-US" sz="2400" dirty="0" smtClean="0"/>
              <a:t>Minute Presentation</a:t>
            </a:r>
          </a:p>
          <a:p>
            <a:pPr lvl="1"/>
            <a:r>
              <a:rPr lang="en-US" sz="2400" dirty="0" smtClean="0"/>
              <a:t>Guided interactive exercises on your laptops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92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284" y="32388"/>
            <a:ext cx="9677400" cy="126047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Scholarly </a:t>
            </a:r>
            <a:r>
              <a:rPr lang="en-US" dirty="0"/>
              <a:t>articles </a:t>
            </a:r>
            <a:r>
              <a:rPr lang="en-US" dirty="0" smtClean="0"/>
              <a:t>by software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0478" y="6348417"/>
            <a:ext cx="4952206" cy="528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http://r4stats.com/articles/popularity/</a:t>
            </a:r>
            <a:r>
              <a:rPr lang="en-US" sz="20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34" y="1249982"/>
            <a:ext cx="4571997" cy="5627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95131" y="3324225"/>
            <a:ext cx="3886200" cy="147730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Number of scholarly articles found in the most recent complete year (2014) for each software package </a:t>
            </a:r>
            <a:r>
              <a:rPr lang="en-US" dirty="0" smtClean="0">
                <a:solidFill>
                  <a:schemeClr val="tx1"/>
                </a:solidFill>
              </a:rPr>
              <a:t>used as a topic </a:t>
            </a:r>
            <a:r>
              <a:rPr lang="en-US" dirty="0">
                <a:solidFill>
                  <a:schemeClr val="tx1"/>
                </a:solidFill>
              </a:rPr>
              <a:t>or </a:t>
            </a:r>
            <a:r>
              <a:rPr lang="en-US" dirty="0" smtClean="0">
                <a:solidFill>
                  <a:schemeClr val="tx1"/>
                </a:solidFill>
              </a:rPr>
              <a:t>tool </a:t>
            </a:r>
            <a:r>
              <a:rPr lang="en-US" dirty="0">
                <a:solidFill>
                  <a:schemeClr val="tx1"/>
                </a:solidFill>
              </a:rPr>
              <a:t>of analysis.  </a:t>
            </a:r>
            <a:r>
              <a:rPr lang="en-US" dirty="0" smtClean="0">
                <a:solidFill>
                  <a:schemeClr val="tx1"/>
                </a:solidFill>
              </a:rPr>
              <a:t>For methods see 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here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49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254" y="0"/>
            <a:ext cx="9068277" cy="75175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Change in scholarly 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8666" y="7034216"/>
            <a:ext cx="4267200" cy="528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http://r4stats.com/articles/popularity/</a:t>
            </a:r>
            <a:r>
              <a:rPr lang="en-US" sz="20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71331" y="1419227"/>
            <a:ext cx="3886200" cy="1200306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The number of scholarly articles found in each year by Google Scholar. Only the top six “classic” statistics packages are shown.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334" y="657227"/>
            <a:ext cx="4724400" cy="3270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867" y="3747778"/>
            <a:ext cx="4732867" cy="3276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47531" y="4924424"/>
            <a:ext cx="3886200" cy="923308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The number of scholarly articles found in each year by Google </a:t>
            </a:r>
            <a:r>
              <a:rPr lang="en-US" dirty="0" smtClean="0">
                <a:solidFill>
                  <a:schemeClr val="tx1"/>
                </a:solidFill>
              </a:rPr>
              <a:t>Scholar (excluding SAS and SPSS).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8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31" y="-28572"/>
            <a:ext cx="9068277" cy="75175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Forum/discussion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8666" y="7034216"/>
            <a:ext cx="4267200" cy="528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http://r4stats.com/articles/popularity/</a:t>
            </a:r>
            <a:r>
              <a:rPr lang="en-US" sz="20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5131" y="2006817"/>
            <a:ext cx="3886200" cy="923308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Sum of monthly email traffic on each software’s main listserv discussion list.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31" y="809625"/>
            <a:ext cx="4686301" cy="3124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34" y="4120679"/>
            <a:ext cx="4724400" cy="28611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47531" y="4848225"/>
            <a:ext cx="3886200" cy="923308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Number of R- or SAS-related posts to Stack Overflow (programming and statistical topics</a:t>
            </a:r>
            <a:r>
              <a:rPr lang="en-US" dirty="0" smtClean="0">
                <a:solidFill>
                  <a:schemeClr val="tx1"/>
                </a:solidFill>
              </a:rPr>
              <a:t>) by </a:t>
            </a:r>
            <a:r>
              <a:rPr lang="en-US" dirty="0">
                <a:solidFill>
                  <a:schemeClr val="tx1"/>
                </a:solidFill>
              </a:rPr>
              <a:t>week.</a:t>
            </a:r>
          </a:p>
        </p:txBody>
      </p:sp>
    </p:spTree>
    <p:extLst>
      <p:ext uri="{BB962C8B-B14F-4D97-AF65-F5344CB8AC3E}">
        <p14:creationId xmlns:p14="http://schemas.microsoft.com/office/powerpoint/2010/main" val="227386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31" y="-18326"/>
            <a:ext cx="9068277" cy="12604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 err="1"/>
              <a:t>Rexer</a:t>
            </a:r>
            <a:r>
              <a:rPr lang="en-US" sz="4000" dirty="0"/>
              <a:t> Analytics </a:t>
            </a:r>
            <a:r>
              <a:rPr lang="en-US" sz="4000" i="1" dirty="0"/>
              <a:t>Data Miner </a:t>
            </a:r>
            <a:r>
              <a:rPr lang="en-US" sz="4000" dirty="0"/>
              <a:t>Survey (2013)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7331" y="6600825"/>
            <a:ext cx="5866606" cy="52863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000" dirty="0" smtClean="0">
                <a:hlinkClick r:id="rId2"/>
              </a:rPr>
              <a:t>~1.2k respondents http</a:t>
            </a:r>
            <a:r>
              <a:rPr lang="en-US" sz="2000" dirty="0">
                <a:hlinkClick r:id="rId2"/>
              </a:rPr>
              <a:t>://r4stats.com/articles/popularity/</a:t>
            </a:r>
            <a:r>
              <a:rPr lang="en-US" sz="20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863" y="1419225"/>
            <a:ext cx="10075863" cy="455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7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93" y="-257174"/>
            <a:ext cx="9068277" cy="10401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 Development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13531" y="5723977"/>
            <a:ext cx="9045575" cy="17002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cs typeface="Andale Mono"/>
              </a:rPr>
              <a:t>Over 6k packages!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Task Views organize packages by </a:t>
            </a:r>
            <a:r>
              <a:rPr lang="en-US" sz="2400" dirty="0" smtClean="0"/>
              <a:t>topic: </a:t>
            </a:r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://cran.r-project.org/web/views/</a:t>
            </a:r>
            <a:r>
              <a:rPr lang="en-US" sz="2000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6" y="809628"/>
            <a:ext cx="4876800" cy="4876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71331" y="5381626"/>
            <a:ext cx="3890730" cy="219254"/>
          </a:xfrm>
          <a:prstGeom prst="rect">
            <a:avLst/>
          </a:prstGeom>
          <a:noFill/>
        </p:spPr>
        <p:txBody>
          <a:bodyPr wrap="none" lIns="91401" tIns="45702" rIns="91401" bIns="45702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4"/>
              </a:rPr>
              <a:t>http://r4stats.com/articles/popularity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/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6732" y="1718277"/>
            <a:ext cx="3886200" cy="2769967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Number of R packages available on its main distribution site for the last version released in each year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ctr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SAS v9.3: 1.2k commands</a:t>
            </a:r>
          </a:p>
          <a:p>
            <a:pPr algn="ctr">
              <a:lnSpc>
                <a:spcPct val="10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Base, Stat, ETS, HP Forecasting, Graph, IML, Macro, OR, QC.)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ctr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2014: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 added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1.3k packages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 ~27k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functions. </a:t>
            </a:r>
          </a:p>
        </p:txBody>
      </p:sp>
    </p:spTree>
    <p:extLst>
      <p:ext uri="{BB962C8B-B14F-4D97-AF65-F5344CB8AC3E}">
        <p14:creationId xmlns:p14="http://schemas.microsoft.com/office/powerpoint/2010/main" val="248797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9930" y="4680827"/>
            <a:ext cx="1421342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5163" y="4740581"/>
            <a:ext cx="1421342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053" y="733424"/>
            <a:ext cx="142471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2308" y="2633822"/>
            <a:ext cx="1258293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47" y="4680827"/>
            <a:ext cx="1191948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053" y="2714625"/>
            <a:ext cx="1137973" cy="1793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71731" y="733425"/>
            <a:ext cx="1133475" cy="1768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99525" y="2618592"/>
            <a:ext cx="1133475" cy="1795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8214" y="4668458"/>
            <a:ext cx="1387607" cy="179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1087" y="733424"/>
            <a:ext cx="113347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5621" y="733424"/>
            <a:ext cx="1141347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5291" y="2633822"/>
            <a:ext cx="1148093" cy="1818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1863" y="733424"/>
            <a:ext cx="1153716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120" y="4740581"/>
            <a:ext cx="1166085" cy="1881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7468" y="2714625"/>
            <a:ext cx="1413471" cy="1750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6" name="Picture 16"/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5647" y="2692146"/>
            <a:ext cx="142471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7586" y="733424"/>
            <a:ext cx="1238052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5400"/>
            <a:ext cx="9067800" cy="7350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240 Books on R since 2000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Logistics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Course </a:t>
            </a:r>
            <a:r>
              <a:rPr lang="en-US" sz="3200" dirty="0"/>
              <a:t>Participation </a:t>
            </a:r>
            <a:r>
              <a:rPr lang="en-US" sz="3200" dirty="0" smtClean="0"/>
              <a:t>	10%</a:t>
            </a:r>
            <a:br>
              <a:rPr lang="en-US" sz="3200" dirty="0" smtClean="0"/>
            </a:br>
            <a:r>
              <a:rPr lang="en-US" sz="3200" dirty="0" smtClean="0"/>
              <a:t>Package </a:t>
            </a:r>
            <a:r>
              <a:rPr lang="en-US" sz="3200" dirty="0"/>
              <a:t>Presentation </a:t>
            </a:r>
            <a:r>
              <a:rPr lang="en-US" sz="3200" dirty="0" smtClean="0"/>
              <a:t>	10%</a:t>
            </a:r>
            <a:br>
              <a:rPr lang="en-US" sz="3200" dirty="0" smtClean="0"/>
            </a:br>
            <a:r>
              <a:rPr lang="en-US" sz="3200" dirty="0" err="1" smtClean="0"/>
              <a:t>Homeworks</a:t>
            </a:r>
            <a:r>
              <a:rPr lang="en-US" sz="3200" dirty="0" smtClean="0"/>
              <a:t> 		30%</a:t>
            </a:r>
            <a:br>
              <a:rPr lang="en-US" sz="3200" dirty="0" smtClean="0"/>
            </a:br>
            <a:r>
              <a:rPr lang="en-US" sz="3200" dirty="0" smtClean="0"/>
              <a:t>Final </a:t>
            </a:r>
            <a:r>
              <a:rPr lang="en-US" sz="3200" dirty="0"/>
              <a:t>Project </a:t>
            </a:r>
            <a:r>
              <a:rPr lang="en-US" sz="3200" dirty="0" smtClean="0"/>
              <a:t>		50%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80331" y="5610225"/>
            <a:ext cx="1795684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On the screen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04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Participation (10%)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80331" y="5610225"/>
            <a:ext cx="1795684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On the screen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331" y="1419225"/>
            <a:ext cx="912903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 Introduction (10%)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 </a:t>
            </a:r>
            <a:r>
              <a:rPr lang="en-US" dirty="0"/>
              <a:t>student will be expected to introduce a </a:t>
            </a:r>
            <a:r>
              <a:rPr lang="en-US" dirty="0" smtClean="0"/>
              <a:t>R package </a:t>
            </a:r>
            <a:r>
              <a:rPr lang="en-US" dirty="0"/>
              <a:t>(or two) that is relevant to their research interests in a 5 minute presentation during a class session. The objectives are:</a:t>
            </a:r>
          </a:p>
          <a:p>
            <a:pPr lvl="1"/>
            <a:r>
              <a:rPr lang="en-US" dirty="0"/>
              <a:t>Learn how to find/download/install a new package and learn how to use it</a:t>
            </a:r>
          </a:p>
          <a:p>
            <a:pPr lvl="1"/>
            <a:r>
              <a:rPr lang="en-US" dirty="0"/>
              <a:t>Teach your peers about </a:t>
            </a:r>
            <a:r>
              <a:rPr lang="en-US" dirty="0" smtClean="0"/>
              <a:t>useful R </a:t>
            </a:r>
            <a:r>
              <a:rPr lang="en-US" dirty="0"/>
              <a:t>packages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presentation must include: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does the package </a:t>
            </a:r>
            <a:r>
              <a:rPr lang="en-US" dirty="0" smtClean="0"/>
              <a:t>do? (</a:t>
            </a:r>
            <a:r>
              <a:rPr lang="en-US" b="1" dirty="0"/>
              <a:t>1-2 slides, 1 minute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Author </a:t>
            </a:r>
            <a:r>
              <a:rPr lang="en-US" dirty="0" smtClean="0"/>
              <a:t>introduction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b="1" dirty="0" smtClean="0"/>
              <a:t>1 </a:t>
            </a:r>
            <a:r>
              <a:rPr lang="en-US" b="1" dirty="0"/>
              <a:t>slide, 1 minute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Simple demonstration </a:t>
            </a:r>
            <a:r>
              <a:rPr lang="en-US" dirty="0" smtClean="0"/>
              <a:t>(</a:t>
            </a:r>
            <a:r>
              <a:rPr lang="en-US" b="1" dirty="0"/>
              <a:t>2-3 slides, 3 minutes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8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Homework </a:t>
            </a:r>
            <a:r>
              <a:rPr lang="en-US" dirty="0" smtClean="0"/>
              <a:t>(30%)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331" y="1419225"/>
            <a:ext cx="8982084" cy="443687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#' ## Question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#' Load the iris dataset by running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## ------------------------------------------------------------------------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data(iris)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American Typewriter"/>
              <a:cs typeface="American Typewriter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#' And read about the dataset in the documentation: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## ------------------------------------------------------------------------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?iris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American Typewriter"/>
              <a:cs typeface="American Typewriter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#'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#' &gt; How many observations (rows) are there for the </a:t>
            </a:r>
            <a:r>
              <a:rPr lang="en-US" sz="1600" dirty="0" err="1">
                <a:latin typeface="American Typewriter"/>
                <a:cs typeface="American Typewriter"/>
              </a:rPr>
              <a:t>versicolor</a:t>
            </a:r>
            <a:r>
              <a:rPr lang="en-US" sz="1600" dirty="0">
                <a:latin typeface="American Typewriter"/>
                <a:cs typeface="American Typewriter"/>
              </a:rPr>
              <a:t> species?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#'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#' _______________________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#'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#' ## Question 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#' Create a vector with the following values:  23, 45, 12, 89, 1, 13, 28, 18.  Then multiply each element of the vector by 15.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#'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#' &gt; What is the standard deviation of the new vector?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merican Typewriter"/>
                <a:cs typeface="American Typewriter"/>
              </a:rPr>
              <a:t>#' </a:t>
            </a:r>
          </a:p>
        </p:txBody>
      </p:sp>
    </p:spTree>
    <p:extLst>
      <p:ext uri="{BB962C8B-B14F-4D97-AF65-F5344CB8AC3E}">
        <p14:creationId xmlns:p14="http://schemas.microsoft.com/office/powerpoint/2010/main" val="296494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 Learning Objectives</a:t>
            </a:r>
          </a:p>
          <a:p>
            <a:pPr lvl="1"/>
            <a:r>
              <a:rPr lang="en-US" dirty="0" smtClean="0"/>
              <a:t>Become familiar with R programming language</a:t>
            </a:r>
          </a:p>
          <a:p>
            <a:pPr lvl="1"/>
            <a:r>
              <a:rPr lang="en-US" dirty="0" smtClean="0"/>
              <a:t>Learn to code </a:t>
            </a:r>
            <a:r>
              <a:rPr lang="en-US" dirty="0" smtClean="0"/>
              <a:t>geospatial analyses</a:t>
            </a:r>
          </a:p>
          <a:p>
            <a:pPr lvl="1"/>
            <a:r>
              <a:rPr lang="en-US" dirty="0" smtClean="0"/>
              <a:t>Learn to develop custom data visualization (especially spatial)</a:t>
            </a:r>
            <a:endParaRPr lang="en-US" dirty="0" smtClean="0"/>
          </a:p>
          <a:p>
            <a:pPr lvl="1"/>
            <a:r>
              <a:rPr lang="en-US" dirty="0" smtClean="0"/>
              <a:t>Learn to </a:t>
            </a:r>
            <a:r>
              <a:rPr lang="en-US" dirty="0"/>
              <a:t>develop reproducible research workflows</a:t>
            </a:r>
            <a:endParaRPr lang="en-US" dirty="0" smtClean="0"/>
          </a:p>
          <a:p>
            <a:r>
              <a:rPr lang="en-US" dirty="0" smtClean="0"/>
              <a:t>This course is NOT</a:t>
            </a:r>
          </a:p>
          <a:p>
            <a:pPr lvl="1"/>
            <a:r>
              <a:rPr lang="en-US" dirty="0" smtClean="0"/>
              <a:t>A statistics course (see GEO 505, etc.). </a:t>
            </a:r>
          </a:p>
          <a:p>
            <a:pPr lvl="1"/>
            <a:r>
              <a:rPr lang="en-US" dirty="0" smtClean="0"/>
              <a:t>We will focus on workflow and methods (‘how’ not ‘why’)</a:t>
            </a:r>
          </a:p>
        </p:txBody>
      </p:sp>
    </p:spTree>
    <p:extLst>
      <p:ext uri="{BB962C8B-B14F-4D97-AF65-F5344CB8AC3E}">
        <p14:creationId xmlns:p14="http://schemas.microsoft.com/office/powerpoint/2010/main" val="270736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93" y="302866"/>
            <a:ext cx="9068277" cy="88776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Homework </a:t>
            </a:r>
            <a:r>
              <a:rPr lang="en-US" sz="4400" dirty="0" smtClean="0"/>
              <a:t>submitted </a:t>
            </a:r>
            <a:r>
              <a:rPr lang="en-US" sz="4400" dirty="0" smtClean="0"/>
              <a:t>in </a:t>
            </a:r>
            <a:r>
              <a:rPr lang="en-US" sz="4400" dirty="0" err="1" smtClean="0"/>
              <a:t>UBlearns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04" y="1419225"/>
            <a:ext cx="8390731" cy="338844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132931" y="2790825"/>
            <a:ext cx="914400" cy="381000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3401" y="4996697"/>
            <a:ext cx="93090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Working collaboratively is encouraged but you are responsible for developing your own code to answer the </a:t>
            </a:r>
            <a:r>
              <a:rPr lang="en-US" smtClean="0">
                <a:solidFill>
                  <a:schemeClr val="tx1"/>
                </a:solidFill>
              </a:rPr>
              <a:t>questions: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	Acceptable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“which functions did you use to answer #4?” 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	</a:t>
            </a:r>
            <a:r>
              <a:rPr lang="en-US" b="1" dirty="0" err="1" smtClean="0">
                <a:solidFill>
                  <a:schemeClr val="tx1"/>
                </a:solidFill>
              </a:rPr>
              <a:t>Unacceptable</a:t>
            </a:r>
            <a:r>
              <a:rPr lang="en-US" dirty="0" err="1" smtClean="0">
                <a:solidFill>
                  <a:schemeClr val="tx1"/>
                </a:solidFill>
              </a:rPr>
              <a:t>:“</a:t>
            </a:r>
            <a:r>
              <a:rPr lang="en-US" dirty="0" err="1">
                <a:solidFill>
                  <a:schemeClr val="tx1"/>
                </a:solidFill>
              </a:rPr>
              <a:t>please</a:t>
            </a:r>
            <a:r>
              <a:rPr lang="en-US" dirty="0">
                <a:solidFill>
                  <a:schemeClr val="tx1"/>
                </a:solidFill>
              </a:rPr>
              <a:t> email me your code for #4.”</a:t>
            </a:r>
          </a:p>
        </p:txBody>
      </p:sp>
    </p:spTree>
    <p:extLst>
      <p:ext uri="{BB962C8B-B14F-4D97-AF65-F5344CB8AC3E}">
        <p14:creationId xmlns:p14="http://schemas.microsoft.com/office/powerpoint/2010/main" val="162765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93" y="123825"/>
            <a:ext cx="9068277" cy="7353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Homework format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31" y="1038225"/>
            <a:ext cx="7924800" cy="568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5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Final Project – Poster / Infographic  (50%)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827" y="1263944"/>
            <a:ext cx="8312588" cy="518448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Title </a:t>
            </a:r>
            <a:r>
              <a:rPr lang="en-US" dirty="0"/>
              <a:t>(&lt;25 </a:t>
            </a:r>
            <a:r>
              <a:rPr lang="en-US" dirty="0" smtClean="0"/>
              <a:t>words)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Introduction  </a:t>
            </a:r>
            <a:r>
              <a:rPr lang="en-US" dirty="0"/>
              <a:t>[~ </a:t>
            </a:r>
            <a:r>
              <a:rPr lang="en-US" dirty="0" smtClean="0"/>
              <a:t>150 words]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Materials </a:t>
            </a:r>
            <a:r>
              <a:rPr lang="en-US" dirty="0"/>
              <a:t>and methods [~ </a:t>
            </a:r>
            <a:r>
              <a:rPr lang="en-US" dirty="0" smtClean="0"/>
              <a:t>150 words]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Results [~200 words]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Conclusions </a:t>
            </a:r>
            <a:r>
              <a:rPr lang="en-US" dirty="0"/>
              <a:t>[~200 </a:t>
            </a:r>
            <a:r>
              <a:rPr lang="en-US" dirty="0" smtClean="0"/>
              <a:t>words]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References</a:t>
            </a:r>
            <a:endParaRPr lang="en-US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And all code to reproduce the analysis!!</a:t>
            </a:r>
          </a:p>
        </p:txBody>
      </p:sp>
    </p:spTree>
    <p:extLst>
      <p:ext uri="{BB962C8B-B14F-4D97-AF65-F5344CB8AC3E}">
        <p14:creationId xmlns:p14="http://schemas.microsoft.com/office/powerpoint/2010/main" val="58243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131" y="1419225"/>
            <a:ext cx="5365397" cy="4423664"/>
          </a:xfrm>
        </p:spPr>
        <p:txBody>
          <a:bodyPr>
            <a:normAutofit/>
          </a:bodyPr>
          <a:lstStyle/>
          <a:p>
            <a:r>
              <a:rPr lang="en-US" sz="2800" dirty="0"/>
              <a:t>"</a:t>
            </a:r>
            <a:r>
              <a:rPr lang="en-US" sz="2800" i="1" dirty="0"/>
              <a:t>It takes intelligence, even brilliance, to condense and focus information into a clear, simple presentation that will be read and remembered. Ignorance and arrogance are shown in a crowded, complicated, hard-to-read poster</a:t>
            </a:r>
            <a:r>
              <a:rPr lang="en-US" sz="2800" dirty="0" smtClean="0"/>
              <a:t>.”</a:t>
            </a:r>
            <a:br>
              <a:rPr lang="en-US" sz="2800" dirty="0" smtClean="0"/>
            </a:br>
            <a:r>
              <a:rPr lang="en-US" sz="2800" dirty="0" smtClean="0"/>
              <a:t>		</a:t>
            </a:r>
            <a:r>
              <a:rPr lang="sk-SK" sz="2400" dirty="0" smtClean="0"/>
              <a:t>-- </a:t>
            </a:r>
            <a:r>
              <a:rPr lang="sk-SK" sz="2400" dirty="0"/>
              <a:t>Mary </a:t>
            </a:r>
            <a:r>
              <a:rPr lang="sk-SK" sz="2400" dirty="0" err="1"/>
              <a:t>Helen</a:t>
            </a:r>
            <a:r>
              <a:rPr lang="sk-SK" sz="2400" dirty="0"/>
              <a:t> </a:t>
            </a:r>
            <a:r>
              <a:rPr lang="sk-SK" sz="2400" dirty="0" err="1"/>
              <a:t>Briscoe</a:t>
            </a:r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48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456531" y="200025"/>
            <a:ext cx="7086600" cy="674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6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31" y="123825"/>
            <a:ext cx="8486482" cy="675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2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Tornado Tracks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731" y="1495425"/>
            <a:ext cx="9419694" cy="510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52870" y="7210425"/>
            <a:ext cx="8122993" cy="217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idvsolutions</a:t>
            </a:r>
            <a:r>
              <a:rPr lang="en-US" dirty="0"/>
              <a:t>/7157010997/sizes/l/in/</a:t>
            </a:r>
            <a:r>
              <a:rPr lang="en-US" dirty="0" err="1"/>
              <a:t>photostream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607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2740473" y="316062"/>
            <a:ext cx="6478942" cy="72216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848" dirty="0" smtClean="0">
                <a:solidFill>
                  <a:schemeClr val="tx2"/>
                </a:solidFill>
              </a:rPr>
              <a:t>A little about me</a:t>
            </a:r>
            <a:r>
              <a:rPr lang="is-IS" sz="4848" dirty="0" smtClean="0">
                <a:solidFill>
                  <a:schemeClr val="tx2"/>
                </a:solidFill>
              </a:rPr>
              <a:t>…</a:t>
            </a:r>
            <a:endParaRPr sz="4848" dirty="0">
              <a:solidFill>
                <a:schemeClr val="tx2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437908733"/>
              </p:ext>
            </p:extLst>
          </p:nvPr>
        </p:nvGraphicFramePr>
        <p:xfrm>
          <a:off x="-419827" y="-164954"/>
          <a:ext cx="3160300" cy="7111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2" y="2648175"/>
            <a:ext cx="5765800" cy="1041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939" y="4454380"/>
            <a:ext cx="2937763" cy="12267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37" y="1316580"/>
            <a:ext cx="2637631" cy="12560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931" y="4712558"/>
            <a:ext cx="1951104" cy="7104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962" y="3259918"/>
            <a:ext cx="1193490" cy="8593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31" y="6272166"/>
            <a:ext cx="1950720" cy="4114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422" y="1526417"/>
            <a:ext cx="2104231" cy="556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277" y="3796397"/>
            <a:ext cx="1053987" cy="12516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377" y="5659085"/>
            <a:ext cx="949773" cy="7205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83" y="5883903"/>
            <a:ext cx="2624931" cy="7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2851" y="406011"/>
            <a:ext cx="8010311" cy="856448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And who are you?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827" y="1766253"/>
            <a:ext cx="8312588" cy="1979618"/>
          </a:xfrm>
        </p:spPr>
        <p:txBody>
          <a:bodyPr>
            <a:noAutofit/>
          </a:bodyPr>
          <a:lstStyle/>
          <a:p>
            <a:pPr marL="503789" indent="-503789">
              <a:buFont typeface="+mj-lt"/>
              <a:buAutoNum type="arabicPeriod"/>
            </a:pPr>
            <a:r>
              <a:rPr lang="en-US" sz="2094" dirty="0">
                <a:solidFill>
                  <a:schemeClr val="tx2"/>
                </a:solidFill>
              </a:rPr>
              <a:t>Name</a:t>
            </a:r>
          </a:p>
          <a:p>
            <a:pPr marL="503789" indent="-503789">
              <a:buFont typeface="+mj-lt"/>
              <a:buAutoNum type="arabicPeriod"/>
            </a:pPr>
            <a:r>
              <a:rPr lang="en-US" sz="2094" dirty="0">
                <a:solidFill>
                  <a:schemeClr val="tx2"/>
                </a:solidFill>
              </a:rPr>
              <a:t>Where are you </a:t>
            </a:r>
            <a:r>
              <a:rPr lang="en-US" sz="2094" dirty="0" smtClean="0">
                <a:solidFill>
                  <a:schemeClr val="tx2"/>
                </a:solidFill>
              </a:rPr>
              <a:t>from (state </a:t>
            </a:r>
            <a:r>
              <a:rPr lang="en-US" sz="2094" dirty="0">
                <a:solidFill>
                  <a:schemeClr val="tx2"/>
                </a:solidFill>
              </a:rPr>
              <a:t>and/or </a:t>
            </a:r>
            <a:r>
              <a:rPr lang="en-US" sz="2094" dirty="0" smtClean="0">
                <a:solidFill>
                  <a:schemeClr val="tx2"/>
                </a:solidFill>
              </a:rPr>
              <a:t>country)?</a:t>
            </a:r>
            <a:endParaRPr lang="en-US" sz="2094" dirty="0">
              <a:solidFill>
                <a:schemeClr val="tx2"/>
              </a:solidFill>
            </a:endParaRPr>
          </a:p>
          <a:p>
            <a:pPr marL="503789" indent="-503789">
              <a:buFont typeface="+mj-lt"/>
              <a:buAutoNum type="arabicPeriod"/>
            </a:pPr>
            <a:r>
              <a:rPr lang="en-US" sz="2094" dirty="0" smtClean="0">
                <a:solidFill>
                  <a:schemeClr val="tx2"/>
                </a:solidFill>
              </a:rPr>
              <a:t>Department/Degree (e.g. MS GIS)</a:t>
            </a:r>
          </a:p>
          <a:p>
            <a:pPr marL="503789" indent="-503789">
              <a:buFont typeface="+mj-lt"/>
              <a:buAutoNum type="arabicPeriod"/>
            </a:pPr>
            <a:r>
              <a:rPr lang="en-US" sz="2094" dirty="0" smtClean="0">
                <a:solidFill>
                  <a:schemeClr val="tx2"/>
                </a:solidFill>
              </a:rPr>
              <a:t>Research Interests</a:t>
            </a:r>
            <a:endParaRPr lang="en-US" sz="2094" dirty="0">
              <a:solidFill>
                <a:schemeClr val="tx2"/>
              </a:solidFill>
            </a:endParaRPr>
          </a:p>
          <a:p>
            <a:pPr marL="503789" indent="-503789">
              <a:buFont typeface="+mj-lt"/>
              <a:buAutoNum type="arabicPeriod"/>
            </a:pPr>
            <a:r>
              <a:rPr lang="en-US" sz="2094" dirty="0">
                <a:solidFill>
                  <a:schemeClr val="tx2"/>
                </a:solidFill>
              </a:rPr>
              <a:t>Motivation for taking this </a:t>
            </a:r>
            <a:r>
              <a:rPr lang="en-US" sz="2094" dirty="0" smtClean="0">
                <a:solidFill>
                  <a:schemeClr val="tx2"/>
                </a:solidFill>
              </a:rPr>
              <a:t>course (what do you want to learn?)</a:t>
            </a:r>
            <a:endParaRPr lang="en-US" sz="2094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6827" y="6143625"/>
            <a:ext cx="2613216" cy="499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645" dirty="0" smtClean="0">
                <a:solidFill>
                  <a:schemeClr val="tx2"/>
                </a:solidFill>
              </a:rPr>
              <a:t>~1 minute each</a:t>
            </a:r>
            <a:r>
              <a:rPr lang="en-US" sz="2645" dirty="0">
                <a:solidFill>
                  <a:schemeClr val="tx2"/>
                </a:solidFill>
              </a:rPr>
              <a:t>!</a:t>
            </a:r>
            <a:endParaRPr lang="en-US" sz="2645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59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Before 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No class next week (Labor Day)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Install </a:t>
            </a:r>
            <a:r>
              <a:rPr lang="en-US" sz="2800" dirty="0" err="1" smtClean="0"/>
              <a:t>RStudio</a:t>
            </a:r>
            <a:r>
              <a:rPr lang="en-US" sz="2800" dirty="0" smtClean="0"/>
              <a:t> on </a:t>
            </a:r>
            <a:r>
              <a:rPr lang="en-US" sz="2800" dirty="0"/>
              <a:t>your laptop from </a:t>
            </a:r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www.rstudio.com</a:t>
            </a:r>
            <a:r>
              <a:rPr lang="en-US" sz="2800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Read and work through the Introduction to R (link on website)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82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course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31" y="1724025"/>
            <a:ext cx="7103268" cy="4309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76331" y="3019425"/>
            <a:ext cx="2057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</a:rPr>
              <a:t>Most of our time will be spent thinking about, looking at, and writing code</a:t>
            </a:r>
            <a:r>
              <a:rPr lang="is-I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22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93" y="200025"/>
            <a:ext cx="9068277" cy="7353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1" y="1952625"/>
            <a:ext cx="9002865" cy="35358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391" y="7286625"/>
            <a:ext cx="6268063" cy="217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</a:t>
            </a:r>
            <a:r>
              <a:rPr lang="en-US" dirty="0" err="1"/>
              <a:t>Grolemund</a:t>
            </a:r>
            <a:r>
              <a:rPr lang="en-US" dirty="0"/>
              <a:t> &amp; Wickham, R for Data Science, O'Reilly 2016</a:t>
            </a:r>
          </a:p>
        </p:txBody>
      </p:sp>
    </p:spTree>
    <p:extLst>
      <p:ext uri="{BB962C8B-B14F-4D97-AF65-F5344CB8AC3E}">
        <p14:creationId xmlns:p14="http://schemas.microsoft.com/office/powerpoint/2010/main" val="237217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Essentially a programming course</a:t>
            </a:r>
            <a:r>
              <a:rPr lang="is-IS" sz="4400" dirty="0" smtClean="0"/>
              <a:t>…</a:t>
            </a:r>
            <a:endParaRPr lang="en-US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1380331" y="5610225"/>
            <a:ext cx="1795684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On the screen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463" y="1420755"/>
            <a:ext cx="8313737" cy="489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7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Code when you can Click?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31" y="1980801"/>
            <a:ext cx="3771900" cy="2514600"/>
          </a:xfrm>
        </p:spPr>
      </p:pic>
      <p:sp>
        <p:nvSpPr>
          <p:cNvPr id="5" name="TextBox 4"/>
          <p:cNvSpPr txBox="1"/>
          <p:nvPr/>
        </p:nvSpPr>
        <p:spPr>
          <a:xfrm>
            <a:off x="5723731" y="2776436"/>
            <a:ext cx="3887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Graphical User Interfaces are useful, especially when you are learning...</a:t>
            </a:r>
          </a:p>
        </p:txBody>
      </p:sp>
    </p:spTree>
    <p:extLst>
      <p:ext uri="{BB962C8B-B14F-4D97-AF65-F5344CB8AC3E}">
        <p14:creationId xmlns:p14="http://schemas.microsoft.com/office/powerpoint/2010/main" val="212260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Reproducible Research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ability to reproduce results from an experiment or analysis conducted by </a:t>
            </a:r>
            <a:r>
              <a:rPr lang="en-US" dirty="0" smtClean="0"/>
              <a:t>another*</a:t>
            </a:r>
          </a:p>
          <a:p>
            <a:r>
              <a:rPr lang="en-US" dirty="0" smtClean="0"/>
              <a:t>Developed from literate programming:</a:t>
            </a:r>
          </a:p>
          <a:p>
            <a:pPr lvl="1"/>
            <a:r>
              <a:rPr lang="en-US" dirty="0" smtClean="0"/>
              <a:t>Logic of </a:t>
            </a:r>
            <a:r>
              <a:rPr lang="en-US" dirty="0"/>
              <a:t>the analysis is </a:t>
            </a:r>
            <a:r>
              <a:rPr lang="en-US" dirty="0" smtClean="0"/>
              <a:t>represented </a:t>
            </a:r>
            <a:r>
              <a:rPr lang="en-US" dirty="0"/>
              <a:t>in </a:t>
            </a:r>
            <a:r>
              <a:rPr lang="en-US" dirty="0" smtClean="0"/>
              <a:t>output </a:t>
            </a:r>
          </a:p>
          <a:p>
            <a:pPr lvl="1"/>
            <a:r>
              <a:rPr lang="en-US" dirty="0" smtClean="0"/>
              <a:t>Combines computer code with narrative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38131" y="7134225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i="1" dirty="0">
                <a:solidFill>
                  <a:schemeClr val="tx1"/>
                </a:solidFill>
              </a:rPr>
              <a:t>Literate </a:t>
            </a:r>
            <a:r>
              <a:rPr lang="en-US" sz="1200" i="1" dirty="0" smtClean="0">
                <a:solidFill>
                  <a:schemeClr val="tx1"/>
                </a:solidFill>
              </a:rPr>
              <a:t>Programming </a:t>
            </a:r>
            <a:r>
              <a:rPr lang="en-US" sz="1200" dirty="0" smtClean="0">
                <a:solidFill>
                  <a:schemeClr val="tx1"/>
                </a:solidFill>
              </a:rPr>
              <a:t>(1992) D.E</a:t>
            </a:r>
            <a:r>
              <a:rPr lang="en-US" sz="1200" dirty="0">
                <a:solidFill>
                  <a:schemeClr val="tx1"/>
                </a:solidFill>
              </a:rPr>
              <a:t>. </a:t>
            </a:r>
            <a:r>
              <a:rPr lang="en-US" sz="1200" dirty="0" smtClean="0">
                <a:solidFill>
                  <a:schemeClr val="tx1"/>
                </a:solidFill>
              </a:rPr>
              <a:t>Knuth</a:t>
            </a:r>
            <a:endParaRPr lang="en-US" sz="12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2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  <p:bldP spid="8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6484</TotalTime>
  <Words>1519</Words>
  <Application>Microsoft Macintosh PowerPoint</Application>
  <PresentationFormat>Custom</PresentationFormat>
  <Paragraphs>310</Paragraphs>
  <Slides>49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American Typewriter</vt:lpstr>
      <vt:lpstr>Andale Mono</vt:lpstr>
      <vt:lpstr>Calibri</vt:lpstr>
      <vt:lpstr>Calibri Light</vt:lpstr>
      <vt:lpstr>Courier New</vt:lpstr>
      <vt:lpstr>ＭＳ Ｐゴシック</vt:lpstr>
      <vt:lpstr>Times New Roman</vt:lpstr>
      <vt:lpstr>Wingdings</vt:lpstr>
      <vt:lpstr>Arial</vt:lpstr>
      <vt:lpstr>Retrospect</vt:lpstr>
      <vt:lpstr>Spatial environmental data analysis with R GEO 503</vt:lpstr>
      <vt:lpstr>Agenda</vt:lpstr>
      <vt:lpstr>Course Structure</vt:lpstr>
      <vt:lpstr>Course Objectives</vt:lpstr>
      <vt:lpstr>Workshop course</vt:lpstr>
      <vt:lpstr>What is Data Science?</vt:lpstr>
      <vt:lpstr>Essentially a programming course…</vt:lpstr>
      <vt:lpstr>Why Code when you can Click?</vt:lpstr>
      <vt:lpstr>Reproducible Research</vt:lpstr>
      <vt:lpstr>Learning a programming language can help you learn how to think logically.</vt:lpstr>
      <vt:lpstr>Typical GUI Workflow</vt:lpstr>
      <vt:lpstr>Organized and repeatable workflow (and some example commands)</vt:lpstr>
      <vt:lpstr>Reproducible Research</vt:lpstr>
      <vt:lpstr>Programming gives you access to more computer power.</vt:lpstr>
      <vt:lpstr>Organized and repeatable workflow (and some example commands)</vt:lpstr>
      <vt:lpstr>From Graphical User Interface (GUI)</vt:lpstr>
      <vt:lpstr>Typical software use - GEO</vt:lpstr>
      <vt:lpstr>The R Project for Statistical Computing</vt:lpstr>
      <vt:lpstr>Reproducible, Portable, &amp; Transparent</vt:lpstr>
      <vt:lpstr>R Graphics</vt:lpstr>
      <vt:lpstr>Spatial data in R</vt:lpstr>
      <vt:lpstr>Parallel Processing</vt:lpstr>
      <vt:lpstr>Strengths &amp; Limitations</vt:lpstr>
      <vt:lpstr>R Interface</vt:lpstr>
      <vt:lpstr>R in Mac</vt:lpstr>
      <vt:lpstr>R in Windows</vt:lpstr>
      <vt:lpstr>PowerPoint Presentation</vt:lpstr>
      <vt:lpstr>Who uses R?</vt:lpstr>
      <vt:lpstr>“Analytics” Jobs on indeed.com </vt:lpstr>
      <vt:lpstr>Scholarly articles by software package</vt:lpstr>
      <vt:lpstr>Change in scholarly articles</vt:lpstr>
      <vt:lpstr>Forum/discussion activity</vt:lpstr>
      <vt:lpstr>Rexer Analytics Data Miner Survey (2013)</vt:lpstr>
      <vt:lpstr>R Development</vt:lpstr>
      <vt:lpstr>240 Books on R since 2000</vt:lpstr>
      <vt:lpstr>Course Logistics</vt:lpstr>
      <vt:lpstr>Course Participation (10%)</vt:lpstr>
      <vt:lpstr>Package Introduction (10%)</vt:lpstr>
      <vt:lpstr>Homework (30%)</vt:lpstr>
      <vt:lpstr>Homework submitted in UBlearns</vt:lpstr>
      <vt:lpstr>Homework format</vt:lpstr>
      <vt:lpstr>Final Project – Poster / Infographic  (50%)</vt:lpstr>
      <vt:lpstr>PowerPoint Presentation</vt:lpstr>
      <vt:lpstr>PowerPoint Presentation</vt:lpstr>
      <vt:lpstr>PowerPoint Presentation</vt:lpstr>
      <vt:lpstr>Tornado Tracks</vt:lpstr>
      <vt:lpstr>A little about me…</vt:lpstr>
      <vt:lpstr>And who are you?</vt:lpstr>
      <vt:lpstr>Before next class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 Project for Statistical Computing</dc:title>
  <dc:creator>punctata</dc:creator>
  <cp:lastModifiedBy>Adam Wilson</cp:lastModifiedBy>
  <cp:revision>143</cp:revision>
  <cp:lastPrinted>2016-07-11T17:34:44Z</cp:lastPrinted>
  <dcterms:modified xsi:type="dcterms:W3CDTF">2016-08-29T01:30:47Z</dcterms:modified>
</cp:coreProperties>
</file>